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3"/>
  </p:handoutMasterIdLst>
  <p:sldIdLst>
    <p:sldId id="375" r:id="rId2"/>
    <p:sldId id="305" r:id="rId3"/>
    <p:sldId id="384" r:id="rId4"/>
    <p:sldId id="273" r:id="rId5"/>
    <p:sldId id="407" r:id="rId6"/>
    <p:sldId id="408" r:id="rId7"/>
    <p:sldId id="410" r:id="rId8"/>
    <p:sldId id="409" r:id="rId9"/>
    <p:sldId id="411" r:id="rId10"/>
    <p:sldId id="412" r:id="rId11"/>
    <p:sldId id="413" r:id="rId12"/>
    <p:sldId id="414" r:id="rId13"/>
    <p:sldId id="415" r:id="rId14"/>
    <p:sldId id="416" r:id="rId15"/>
    <p:sldId id="417" r:id="rId16"/>
    <p:sldId id="418" r:id="rId17"/>
    <p:sldId id="419" r:id="rId18"/>
    <p:sldId id="420" r:id="rId19"/>
    <p:sldId id="303" r:id="rId20"/>
    <p:sldId id="406"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993" autoAdjust="0"/>
  </p:normalViewPr>
  <p:slideViewPr>
    <p:cSldViewPr snapToGrid="0" snapToObjects="1">
      <p:cViewPr varScale="1">
        <p:scale>
          <a:sx n="57" d="100"/>
          <a:sy n="57" d="100"/>
        </p:scale>
        <p:origin x="84" y="1158"/>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6/22/2024</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mage and Caption_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676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verview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noProof="0" smtClean="0"/>
              <a:t>6/22/2024</a:t>
            </a:fld>
            <a:endParaRPr lang="en-US"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noProof="0" smtClean="0"/>
              <a:t>‹#›</a:t>
            </a:fld>
            <a:endParaRPr lang="en-US"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8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6/22/2024</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6/22/2024</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667" r:id="rId31"/>
    <p:sldLayoutId id="2147483703" r:id="rId32"/>
    <p:sldLayoutId id="2147483704" r:id="rId33"/>
    <p:sldLayoutId id="2147483705" r:id="rId34"/>
    <p:sldLayoutId id="2147483706" r:id="rId35"/>
    <p:sldLayoutId id="2147483668" r:id="rId36"/>
    <p:sldLayoutId id="2147483700" r:id="rId37"/>
    <p:sldLayoutId id="2147483699" r:id="rId38"/>
    <p:sldLayoutId id="2147483701" r:id="rId39"/>
    <p:sldLayoutId id="2147483702"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3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Woman on tablet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1134319" y="0"/>
            <a:ext cx="11057681" cy="6858000"/>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6"/>
            <a:ext cx="4179375" cy="356462"/>
          </a:xfrm>
        </p:spPr>
        <p:txBody>
          <a:bodyPr/>
          <a:lstStyle/>
          <a:p>
            <a:r>
              <a:rPr lang="en-US" dirty="0"/>
              <a:t>Using python</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179376" cy="2387600"/>
          </a:xfrm>
        </p:spPr>
        <p:txBody>
          <a:bodyPr/>
          <a:lstStyle/>
          <a:p>
            <a:r>
              <a:rPr lang="en-US" dirty="0"/>
              <a:t>Stock tracking </a:t>
            </a:r>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5" name="Picture Placeholder 4" descr="A computer screen shot of a program&#10;&#10;Description automatically generated">
            <a:extLst>
              <a:ext uri="{FF2B5EF4-FFF2-40B4-BE49-F238E27FC236}">
                <a16:creationId xmlns:a16="http://schemas.microsoft.com/office/drawing/2014/main" id="{57D26A1A-287D-725D-1A0F-420E09F187AD}"/>
              </a:ext>
            </a:extLst>
          </p:cNvPr>
          <p:cNvPicPr>
            <a:picLocks noGrp="1" noChangeAspect="1"/>
          </p:cNvPicPr>
          <p:nvPr>
            <p:ph type="pic" sz="quarter" idx="10"/>
          </p:nvPr>
        </p:nvPicPr>
        <p:blipFill rotWithShape="1">
          <a:blip r:embed="rId2"/>
          <a:srcRect t="10099" r="2" b="2"/>
          <a:stretch/>
        </p:blipFill>
        <p:spPr>
          <a:xfrm>
            <a:off x="5445942" y="292426"/>
            <a:ext cx="6297515" cy="6273148"/>
          </a:xfrm>
          <a:prstGeom prst="rect">
            <a:avLst/>
          </a:prstGeom>
          <a:noFill/>
        </p:spPr>
      </p:pic>
      <p:sp>
        <p:nvSpPr>
          <p:cNvPr id="10" name="Title 2">
            <a:extLst>
              <a:ext uri="{FF2B5EF4-FFF2-40B4-BE49-F238E27FC236}">
                <a16:creationId xmlns:a16="http://schemas.microsoft.com/office/drawing/2014/main" id="{19B645CB-999E-A777-008F-EF5BD24B7729}"/>
              </a:ext>
            </a:extLst>
          </p:cNvPr>
          <p:cNvSpPr>
            <a:spLocks noGrp="1"/>
          </p:cNvSpPr>
          <p:nvPr>
            <p:ph type="ctrTitle"/>
          </p:nvPr>
        </p:nvSpPr>
        <p:spPr>
          <a:xfrm>
            <a:off x="1391581" y="963511"/>
            <a:ext cx="3289100" cy="1627396"/>
          </a:xfrm>
        </p:spPr>
        <p:txBody>
          <a:bodyPr/>
          <a:lstStyle/>
          <a:p>
            <a:r>
              <a:rPr lang="en-US" dirty="0">
                <a:solidFill>
                  <a:schemeClr val="bg1"/>
                </a:solidFill>
              </a:rPr>
              <a:t>INHERITED CLASSES</a:t>
            </a:r>
          </a:p>
        </p:txBody>
      </p:sp>
      <p:sp>
        <p:nvSpPr>
          <p:cNvPr id="12" name="Text Placeholder 3">
            <a:extLst>
              <a:ext uri="{FF2B5EF4-FFF2-40B4-BE49-F238E27FC236}">
                <a16:creationId xmlns:a16="http://schemas.microsoft.com/office/drawing/2014/main" id="{09A29B99-B8EE-7552-893E-6C35431A4266}"/>
              </a:ext>
            </a:extLst>
          </p:cNvPr>
          <p:cNvSpPr>
            <a:spLocks noGrp="1"/>
          </p:cNvSpPr>
          <p:nvPr>
            <p:ph type="body" sz="quarter" idx="14"/>
          </p:nvPr>
        </p:nvSpPr>
        <p:spPr>
          <a:xfrm>
            <a:off x="1391581" y="2590907"/>
            <a:ext cx="3543101" cy="3974667"/>
          </a:xfrm>
        </p:spPr>
        <p:txBody>
          <a:bodyPr>
            <a:normAutofit/>
          </a:bodyPr>
          <a:lstStyle/>
          <a:p>
            <a:r>
              <a:rPr lang="en-US" dirty="0">
                <a:solidFill>
                  <a:schemeClr val="bg1"/>
                </a:solidFill>
              </a:rPr>
              <a:t>WE WILL CREATE TWO INHERITANCE IN OUR STOCK PROGRAM OF RETIREMENT ACCOUNTS. THIS GIVES THE USER THE OPTION TO CHOOSE BETWEEN A TRADITIONAL RETIREMENT ACCOUNT OR AN AUTOMATIC ACCOUNT. </a:t>
            </a:r>
          </a:p>
          <a:p>
            <a:r>
              <a:rPr lang="en-US" dirty="0">
                <a:solidFill>
                  <a:schemeClr val="bg1"/>
                </a:solidFill>
              </a:rPr>
              <a:t>THE TRADITIONAL ACCOUNT WILL ALLOW THE USER TO CHOOSE TO INVEST IN SPECIFIC STOCKS.</a:t>
            </a:r>
          </a:p>
          <a:p>
            <a:r>
              <a:rPr lang="en-US" dirty="0">
                <a:solidFill>
                  <a:schemeClr val="bg1"/>
                </a:solidFill>
              </a:rPr>
              <a:t>THE AUTOMTIC ACCOUNT WIL INVEST THE ACCOUNT IN A FUND FOR A CERTAIN NUMBER OF YEARS</a:t>
            </a:r>
          </a:p>
        </p:txBody>
      </p:sp>
    </p:spTree>
    <p:extLst>
      <p:ext uri="{BB962C8B-B14F-4D97-AF65-F5344CB8AC3E}">
        <p14:creationId xmlns:p14="http://schemas.microsoft.com/office/powerpoint/2010/main" val="406453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5" name="Picture Placeholder 4" descr="A screen shot of a computer program&#10;&#10;Description automatically generated">
            <a:extLst>
              <a:ext uri="{FF2B5EF4-FFF2-40B4-BE49-F238E27FC236}">
                <a16:creationId xmlns:a16="http://schemas.microsoft.com/office/drawing/2014/main" id="{097E752D-1081-3166-4716-01DED0B241F9}"/>
              </a:ext>
            </a:extLst>
          </p:cNvPr>
          <p:cNvPicPr>
            <a:picLocks noGrp="1" noChangeAspect="1"/>
          </p:cNvPicPr>
          <p:nvPr>
            <p:ph type="pic" sz="quarter" idx="13"/>
          </p:nvPr>
        </p:nvPicPr>
        <p:blipFill rotWithShape="1">
          <a:blip r:embed="rId2"/>
          <a:srcRect t="4607" b="15911"/>
          <a:stretch/>
        </p:blipFill>
        <p:spPr>
          <a:xfrm>
            <a:off x="20" y="1"/>
            <a:ext cx="5198621" cy="6858002"/>
          </a:xfrm>
          <a:prstGeom prst="rect">
            <a:avLst/>
          </a:prstGeom>
          <a:noFill/>
        </p:spPr>
      </p:pic>
      <p:sp>
        <p:nvSpPr>
          <p:cNvPr id="3" name="Title 2">
            <a:extLst>
              <a:ext uri="{FF2B5EF4-FFF2-40B4-BE49-F238E27FC236}">
                <a16:creationId xmlns:a16="http://schemas.microsoft.com/office/drawing/2014/main" id="{E6B7B2AF-23CE-D9A2-4639-C5E6CF95C0BF}"/>
              </a:ext>
            </a:extLst>
          </p:cNvPr>
          <p:cNvSpPr>
            <a:spLocks noGrp="1"/>
          </p:cNvSpPr>
          <p:nvPr>
            <p:ph type="ctrTitle"/>
          </p:nvPr>
        </p:nvSpPr>
        <p:spPr>
          <a:xfrm>
            <a:off x="5711877" y="339645"/>
            <a:ext cx="4890577" cy="1002552"/>
          </a:xfrm>
        </p:spPr>
        <p:txBody>
          <a:bodyPr anchor="b">
            <a:normAutofit/>
          </a:bodyPr>
          <a:lstStyle/>
          <a:p>
            <a:pPr algn="ctr"/>
            <a:r>
              <a:rPr lang="en-US" dirty="0">
                <a:solidFill>
                  <a:schemeClr val="bg1"/>
                </a:solidFill>
              </a:rPr>
              <a:t>UNIT TESTS</a:t>
            </a:r>
          </a:p>
        </p:txBody>
      </p:sp>
      <p:sp>
        <p:nvSpPr>
          <p:cNvPr id="10" name="Text Placeholder 3">
            <a:extLst>
              <a:ext uri="{FF2B5EF4-FFF2-40B4-BE49-F238E27FC236}">
                <a16:creationId xmlns:a16="http://schemas.microsoft.com/office/drawing/2014/main" id="{920F6CDE-6F88-FDCE-C87F-6632FF7BAB2C}"/>
              </a:ext>
            </a:extLst>
          </p:cNvPr>
          <p:cNvSpPr>
            <a:spLocks noGrp="1"/>
          </p:cNvSpPr>
          <p:nvPr>
            <p:ph type="body" sz="quarter" idx="14"/>
          </p:nvPr>
        </p:nvSpPr>
        <p:spPr>
          <a:xfrm>
            <a:off x="5708797" y="1507066"/>
            <a:ext cx="4890578" cy="4849283"/>
          </a:xfrm>
        </p:spPr>
        <p:txBody>
          <a:bodyPr/>
          <a:lstStyle/>
          <a:p>
            <a:pPr algn="ctr"/>
            <a:r>
              <a:rPr lang="en-US" dirty="0">
                <a:solidFill>
                  <a:schemeClr val="bg1"/>
                </a:solidFill>
              </a:rPr>
              <a:t>WE WANT TO TEST THE PROGRAM TO ENSURE NO ISSUES. WHEN WE RUN THE TEST, IT WILL ATTEMPT TO CREATE A NEW STOCK AND ADD PRICE HISTORY TO THE STOCK. </a:t>
            </a:r>
          </a:p>
          <a:p>
            <a:pPr algn="ctr"/>
            <a:r>
              <a:rPr lang="en-US" dirty="0">
                <a:solidFill>
                  <a:schemeClr val="bg1"/>
                </a:solidFill>
              </a:rPr>
              <a:t>THE TEST WILL ENSURE THAT THE PROGRAM WILL CHANGE THE STOCK SYMBOL., THE STOCK NAME AND CHANGE SHARES. IF THE CHANGE DID NOT OCCUR THE TEST PROGRAM WILL GIVE A REPORT SHOWING WHICH TESTS PASSES OR FAILED THEN GIVE US A SUMMARY OF THE LIST OF ERRORS THAT NEEDS TO BE FIXED. </a:t>
            </a:r>
          </a:p>
        </p:txBody>
      </p:sp>
    </p:spTree>
    <p:extLst>
      <p:ext uri="{BB962C8B-B14F-4D97-AF65-F5344CB8AC3E}">
        <p14:creationId xmlns:p14="http://schemas.microsoft.com/office/powerpoint/2010/main" val="2417177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559B217-EC12-CB75-C73C-A1F9B062EB5F}"/>
              </a:ext>
            </a:extLst>
          </p:cNvPr>
          <p:cNvPicPr>
            <a:picLocks noGrp="1" noChangeAspect="1"/>
          </p:cNvPicPr>
          <p:nvPr>
            <p:ph type="pic" sz="quarter" idx="13"/>
          </p:nvPr>
        </p:nvPicPr>
        <p:blipFill>
          <a:blip r:embed="rId2"/>
          <a:srcRect t="4213" b="4213"/>
          <a:stretch>
            <a:fillRect/>
          </a:stretch>
        </p:blipFill>
        <p:spPr>
          <a:prstGeom prst="rect">
            <a:avLst/>
          </a:prstGeom>
        </p:spPr>
      </p:pic>
      <p:sp>
        <p:nvSpPr>
          <p:cNvPr id="3" name="Title 2">
            <a:extLst>
              <a:ext uri="{FF2B5EF4-FFF2-40B4-BE49-F238E27FC236}">
                <a16:creationId xmlns:a16="http://schemas.microsoft.com/office/drawing/2014/main" id="{174CA46B-5104-F558-BA2A-B48EF9A0C698}"/>
              </a:ext>
            </a:extLst>
          </p:cNvPr>
          <p:cNvSpPr>
            <a:spLocks noGrp="1"/>
          </p:cNvSpPr>
          <p:nvPr>
            <p:ph type="ctrTitle"/>
          </p:nvPr>
        </p:nvSpPr>
        <p:spPr/>
        <p:txBody>
          <a:bodyPr/>
          <a:lstStyle/>
          <a:p>
            <a:r>
              <a:rPr lang="en-US" dirty="0"/>
              <a:t>STOCK MENU PROGRAM</a:t>
            </a:r>
          </a:p>
        </p:txBody>
      </p:sp>
      <p:pic>
        <p:nvPicPr>
          <p:cNvPr id="6" name="Picture 5">
            <a:extLst>
              <a:ext uri="{FF2B5EF4-FFF2-40B4-BE49-F238E27FC236}">
                <a16:creationId xmlns:a16="http://schemas.microsoft.com/office/drawing/2014/main" id="{1134F363-D412-D419-CEDA-9650A55F7383}"/>
              </a:ext>
            </a:extLst>
          </p:cNvPr>
          <p:cNvPicPr>
            <a:picLocks noChangeAspect="1"/>
          </p:cNvPicPr>
          <p:nvPr/>
        </p:nvPicPr>
        <p:blipFill>
          <a:blip r:embed="rId3"/>
          <a:stretch>
            <a:fillRect/>
          </a:stretch>
        </p:blipFill>
        <p:spPr>
          <a:xfrm>
            <a:off x="6333174" y="1602793"/>
            <a:ext cx="3322608" cy="5255207"/>
          </a:xfrm>
          <a:prstGeom prst="rect">
            <a:avLst/>
          </a:prstGeom>
        </p:spPr>
      </p:pic>
    </p:spTree>
    <p:extLst>
      <p:ext uri="{BB962C8B-B14F-4D97-AF65-F5344CB8AC3E}">
        <p14:creationId xmlns:p14="http://schemas.microsoft.com/office/powerpoint/2010/main" val="424908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8" name="Picture Placeholder 7" descr="A graph with a line&#10;&#10;Description automatically generated">
            <a:extLst>
              <a:ext uri="{FF2B5EF4-FFF2-40B4-BE49-F238E27FC236}">
                <a16:creationId xmlns:a16="http://schemas.microsoft.com/office/drawing/2014/main" id="{F864F956-3ECA-C470-0BE9-FE2113EBBF13}"/>
              </a:ext>
            </a:extLst>
          </p:cNvPr>
          <p:cNvPicPr>
            <a:picLocks noGrp="1" noChangeAspect="1"/>
          </p:cNvPicPr>
          <p:nvPr>
            <p:ph type="pic" sz="quarter" idx="10"/>
          </p:nvPr>
        </p:nvPicPr>
        <p:blipFill rotWithShape="1">
          <a:blip r:embed="rId2"/>
          <a:srcRect l="6302" r="-3" b="-3"/>
          <a:stretch/>
        </p:blipFill>
        <p:spPr>
          <a:xfrm>
            <a:off x="20" y="1928264"/>
            <a:ext cx="5822189" cy="4427316"/>
          </a:xfrm>
          <a:prstGeom prst="rect">
            <a:avLst/>
          </a:prstGeom>
          <a:noFill/>
        </p:spPr>
      </p:pic>
      <p:sp>
        <p:nvSpPr>
          <p:cNvPr id="13" name="Text Placeholder 2">
            <a:extLst>
              <a:ext uri="{FF2B5EF4-FFF2-40B4-BE49-F238E27FC236}">
                <a16:creationId xmlns:a16="http://schemas.microsoft.com/office/drawing/2014/main" id="{46080B71-264C-5B42-0712-1EEC0A5A9D51}"/>
              </a:ext>
            </a:extLst>
          </p:cNvPr>
          <p:cNvSpPr>
            <a:spLocks noGrp="1"/>
          </p:cNvSpPr>
          <p:nvPr>
            <p:ph type="body" idx="13"/>
          </p:nvPr>
        </p:nvSpPr>
        <p:spPr>
          <a:xfrm>
            <a:off x="6487905" y="4498670"/>
            <a:ext cx="4179375" cy="356462"/>
          </a:xfrm>
        </p:spPr>
        <p:txBody>
          <a:bodyPr>
            <a:normAutofit fontScale="62500" lnSpcReduction="20000"/>
          </a:bodyPr>
          <a:lstStyle/>
          <a:p>
            <a:r>
              <a:rPr lang="en-US" dirty="0">
                <a:solidFill>
                  <a:schemeClr val="bg1"/>
                </a:solidFill>
              </a:rPr>
              <a:t>WITH THE STOCK INPUT PROVIDED BY THE USER YOU CAN CREATE A CHART AS SHOWN </a:t>
            </a:r>
          </a:p>
        </p:txBody>
      </p:sp>
      <p:sp>
        <p:nvSpPr>
          <p:cNvPr id="3" name="Title 2">
            <a:extLst>
              <a:ext uri="{FF2B5EF4-FFF2-40B4-BE49-F238E27FC236}">
                <a16:creationId xmlns:a16="http://schemas.microsoft.com/office/drawing/2014/main" id="{54815493-B799-0FF1-0584-4695F57E1CBF}"/>
              </a:ext>
            </a:extLst>
          </p:cNvPr>
          <p:cNvSpPr>
            <a:spLocks noGrp="1"/>
          </p:cNvSpPr>
          <p:nvPr>
            <p:ph type="ctrTitle"/>
          </p:nvPr>
        </p:nvSpPr>
        <p:spPr>
          <a:xfrm>
            <a:off x="6487905" y="1928264"/>
            <a:ext cx="4179376" cy="2387600"/>
          </a:xfrm>
        </p:spPr>
        <p:txBody>
          <a:bodyPr anchor="b">
            <a:normAutofit/>
          </a:bodyPr>
          <a:lstStyle/>
          <a:p>
            <a:r>
              <a:rPr lang="en-US" dirty="0">
                <a:solidFill>
                  <a:schemeClr val="bg1"/>
                </a:solidFill>
              </a:rPr>
              <a:t>TEST CHART</a:t>
            </a:r>
          </a:p>
        </p:txBody>
      </p:sp>
    </p:spTree>
    <p:extLst>
      <p:ext uri="{BB962C8B-B14F-4D97-AF65-F5344CB8AC3E}">
        <p14:creationId xmlns:p14="http://schemas.microsoft.com/office/powerpoint/2010/main" val="81251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F9E9CD-DB23-C0A9-814A-6A338FFFC17B}"/>
              </a:ext>
            </a:extLst>
          </p:cNvPr>
          <p:cNvSpPr>
            <a:spLocks noGrp="1"/>
          </p:cNvSpPr>
          <p:nvPr>
            <p:ph type="ctrTitle"/>
          </p:nvPr>
        </p:nvSpPr>
        <p:spPr>
          <a:xfrm>
            <a:off x="392623" y="339645"/>
            <a:ext cx="10134369" cy="1002552"/>
          </a:xfrm>
        </p:spPr>
        <p:txBody>
          <a:bodyPr vert="horz" lIns="0" tIns="45720" rIns="0" bIns="45720" rtlCol="0" anchor="b">
            <a:normAutofit/>
          </a:bodyPr>
          <a:lstStyle/>
          <a:p>
            <a:r>
              <a:rPr lang="en-US" b="0" i="0" kern="1200" cap="all" baseline="0" dirty="0">
                <a:solidFill>
                  <a:schemeClr val="bg1"/>
                </a:solidFill>
                <a:latin typeface="Sagona ExtraLight" panose="02020303050505020204" pitchFamily="18" charset="0"/>
                <a:ea typeface="+mj-ea"/>
                <a:cs typeface="+mj-cs"/>
              </a:rPr>
              <a:t>IMPORTING DATA</a:t>
            </a:r>
          </a:p>
        </p:txBody>
      </p:sp>
      <p:sp>
        <p:nvSpPr>
          <p:cNvPr id="8" name="TextBox 7">
            <a:extLst>
              <a:ext uri="{FF2B5EF4-FFF2-40B4-BE49-F238E27FC236}">
                <a16:creationId xmlns:a16="http://schemas.microsoft.com/office/drawing/2014/main" id="{7EADC2B3-8AC3-D910-0E19-E5385000C533}"/>
              </a:ext>
            </a:extLst>
          </p:cNvPr>
          <p:cNvSpPr txBox="1"/>
          <p:nvPr/>
        </p:nvSpPr>
        <p:spPr>
          <a:xfrm>
            <a:off x="392623" y="2330824"/>
            <a:ext cx="4693727" cy="3846139"/>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1600" dirty="0">
                <a:solidFill>
                  <a:schemeClr val="bg1"/>
                </a:solidFill>
                <a:latin typeface="+mj-lt"/>
                <a:cs typeface="Calibri" panose="020F0502020204030204" pitchFamily="34" charset="0"/>
              </a:rPr>
              <a:t>WE CAN USE THE CSV FORMAT TO EXCHANGE DATA. USING PYTHON’S CSV LIBRARY TO IMPLEMENT THE IMPORT FUNCTIONALITY.</a:t>
            </a:r>
          </a:p>
          <a:p>
            <a:pPr marL="228600" indent="-228600">
              <a:spcBef>
                <a:spcPts val="1000"/>
              </a:spcBef>
              <a:buFont typeface="Arial" panose="020B0604020202020204" pitchFamily="34" charset="0"/>
              <a:buChar char="•"/>
            </a:pPr>
            <a:r>
              <a:rPr lang="en-US" sz="1600" dirty="0">
                <a:solidFill>
                  <a:schemeClr val="bg1"/>
                </a:solidFill>
                <a:latin typeface="+mj-lt"/>
                <a:cs typeface="Calibri" panose="020F0502020204030204" pitchFamily="34" charset="0"/>
              </a:rPr>
              <a:t>BEFORE WRITING CODE TO CSV IMPORT. WE DOWNLOADED HISTORICAL STOCK DATA FROM YAHOO FINANCE.  </a:t>
            </a:r>
          </a:p>
          <a:p>
            <a:pPr marL="228600" indent="-228600">
              <a:spcBef>
                <a:spcPts val="1000"/>
              </a:spcBef>
              <a:buFont typeface="Arial" panose="020B0604020202020204" pitchFamily="34" charset="0"/>
              <a:buChar char="•"/>
            </a:pPr>
            <a:r>
              <a:rPr lang="en-US" sz="1600" dirty="0">
                <a:solidFill>
                  <a:schemeClr val="bg1"/>
                </a:solidFill>
                <a:latin typeface="+mj-lt"/>
                <a:cs typeface="Calibri" panose="020F0502020204030204" pitchFamily="34" charset="0"/>
              </a:rPr>
              <a:t>THEN CREATED CODE UNDER OUR DISPLAY_REPORT (STOCK_LIST) IN OUR PROGRAM. WITH THE PROGRAM IT WAS ABLE TO PROVIDE USE WITH A SUMMARY OF THE STOCK</a:t>
            </a:r>
          </a:p>
        </p:txBody>
      </p:sp>
      <p:pic>
        <p:nvPicPr>
          <p:cNvPr id="9" name="Picture Placeholder 8">
            <a:extLst>
              <a:ext uri="{FF2B5EF4-FFF2-40B4-BE49-F238E27FC236}">
                <a16:creationId xmlns:a16="http://schemas.microsoft.com/office/drawing/2014/main" id="{54C99168-AC3D-42F6-E554-149E698826C2}"/>
              </a:ext>
            </a:extLst>
          </p:cNvPr>
          <p:cNvPicPr>
            <a:picLocks noGrp="1" noChangeAspect="1"/>
          </p:cNvPicPr>
          <p:nvPr>
            <p:ph sz="half" idx="2"/>
          </p:nvPr>
        </p:nvPicPr>
        <p:blipFill>
          <a:blip r:embed="rId2"/>
          <a:stretch>
            <a:fillRect/>
          </a:stretch>
        </p:blipFill>
        <p:spPr>
          <a:xfrm>
            <a:off x="5086350" y="2567764"/>
            <a:ext cx="5461145" cy="3372258"/>
          </a:xfrm>
          <a:prstGeom prst="rect">
            <a:avLst/>
          </a:prstGeom>
          <a:noFill/>
        </p:spPr>
      </p:pic>
      <p:pic>
        <p:nvPicPr>
          <p:cNvPr id="10" name="Picture 9">
            <a:extLst>
              <a:ext uri="{FF2B5EF4-FFF2-40B4-BE49-F238E27FC236}">
                <a16:creationId xmlns:a16="http://schemas.microsoft.com/office/drawing/2014/main" id="{DF6C836B-2733-C73D-B0CA-BE85B8E8015A}"/>
              </a:ext>
            </a:extLst>
          </p:cNvPr>
          <p:cNvPicPr>
            <a:picLocks noChangeAspect="1"/>
          </p:cNvPicPr>
          <p:nvPr/>
        </p:nvPicPr>
        <p:blipFill>
          <a:blip r:embed="rId3"/>
          <a:stretch>
            <a:fillRect/>
          </a:stretch>
        </p:blipFill>
        <p:spPr>
          <a:xfrm>
            <a:off x="0" y="1514614"/>
            <a:ext cx="11047181" cy="502601"/>
          </a:xfrm>
          <a:prstGeom prst="rect">
            <a:avLst/>
          </a:prstGeom>
        </p:spPr>
      </p:pic>
    </p:spTree>
    <p:extLst>
      <p:ext uri="{BB962C8B-B14F-4D97-AF65-F5344CB8AC3E}">
        <p14:creationId xmlns:p14="http://schemas.microsoft.com/office/powerpoint/2010/main" val="2729811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6" descr="A graph showing a line graph&#10;&#10;Description automatically generated">
            <a:extLst>
              <a:ext uri="{FF2B5EF4-FFF2-40B4-BE49-F238E27FC236}">
                <a16:creationId xmlns:a16="http://schemas.microsoft.com/office/drawing/2014/main" id="{18DC6E6F-EED3-D5DC-3BEE-D0589AA0510C}"/>
              </a:ext>
            </a:extLst>
          </p:cNvPr>
          <p:cNvPicPr>
            <a:picLocks noChangeAspect="1"/>
          </p:cNvPicPr>
          <p:nvPr/>
        </p:nvPicPr>
        <p:blipFill>
          <a:blip r:embed="rId2"/>
          <a:stretch>
            <a:fillRect/>
          </a:stretch>
        </p:blipFill>
        <p:spPr>
          <a:xfrm>
            <a:off x="4961359" y="2387600"/>
            <a:ext cx="7007279" cy="4283155"/>
          </a:xfrm>
          <a:prstGeom prst="rect">
            <a:avLst/>
          </a:prstGeom>
          <a:noFill/>
        </p:spPr>
      </p:pic>
      <p:sp>
        <p:nvSpPr>
          <p:cNvPr id="2" name="Title 1">
            <a:extLst>
              <a:ext uri="{FF2B5EF4-FFF2-40B4-BE49-F238E27FC236}">
                <a16:creationId xmlns:a16="http://schemas.microsoft.com/office/drawing/2014/main" id="{2AD22621-5EBD-EF60-2D30-5E936C697813}"/>
              </a:ext>
            </a:extLst>
          </p:cNvPr>
          <p:cNvSpPr>
            <a:spLocks noGrp="1"/>
          </p:cNvSpPr>
          <p:nvPr>
            <p:ph type="ctrTitle"/>
          </p:nvPr>
        </p:nvSpPr>
        <p:spPr>
          <a:xfrm>
            <a:off x="1648661" y="339645"/>
            <a:ext cx="4890577" cy="1002552"/>
          </a:xfrm>
        </p:spPr>
        <p:txBody>
          <a:bodyPr anchor="b">
            <a:normAutofit/>
          </a:bodyPr>
          <a:lstStyle/>
          <a:p>
            <a:r>
              <a:rPr lang="en-US" dirty="0">
                <a:solidFill>
                  <a:schemeClr val="bg1"/>
                </a:solidFill>
              </a:rPr>
              <a:t>DATA CHART</a:t>
            </a:r>
          </a:p>
        </p:txBody>
      </p:sp>
      <p:sp>
        <p:nvSpPr>
          <p:cNvPr id="3" name="Content Placeholder 2">
            <a:extLst>
              <a:ext uri="{FF2B5EF4-FFF2-40B4-BE49-F238E27FC236}">
                <a16:creationId xmlns:a16="http://schemas.microsoft.com/office/drawing/2014/main" id="{DBB96FB7-6630-F3F5-3C68-6E824FFF9FF5}"/>
              </a:ext>
            </a:extLst>
          </p:cNvPr>
          <p:cNvSpPr>
            <a:spLocks noGrp="1"/>
          </p:cNvSpPr>
          <p:nvPr>
            <p:ph type="body" sz="quarter" idx="14"/>
          </p:nvPr>
        </p:nvSpPr>
        <p:spPr>
          <a:xfrm>
            <a:off x="1645581" y="1507066"/>
            <a:ext cx="4890578" cy="4849283"/>
          </a:xfrm>
        </p:spPr>
        <p:txBody>
          <a:bodyPr anchor="t">
            <a:normAutofit/>
          </a:bodyPr>
          <a:lstStyle/>
          <a:p>
            <a:pPr marL="0" indent="0">
              <a:buNone/>
            </a:pPr>
            <a:r>
              <a:rPr lang="en-US" dirty="0">
                <a:solidFill>
                  <a:schemeClr val="bg1"/>
                </a:solidFill>
              </a:rPr>
              <a:t>NOW WITH THE SAME DATA WE HAVE IMPORTED WE ARE ABLE TO GRAPH THE DATA WHICH GIVES THE USER A BETTER PICTURE OF THE STOCKS TREND.</a:t>
            </a:r>
          </a:p>
        </p:txBody>
      </p:sp>
    </p:spTree>
    <p:extLst>
      <p:ext uri="{BB962C8B-B14F-4D97-AF65-F5344CB8AC3E}">
        <p14:creationId xmlns:p14="http://schemas.microsoft.com/office/powerpoint/2010/main" val="74700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92914A-61C7-887F-D4F7-AC61BA8D354D}"/>
              </a:ext>
            </a:extLst>
          </p:cNvPr>
          <p:cNvSpPr>
            <a:spLocks noGrp="1"/>
          </p:cNvSpPr>
          <p:nvPr>
            <p:ph type="pic" sz="quarter" idx="10"/>
          </p:nvPr>
        </p:nvSpPr>
        <p:spPr>
          <a:xfrm>
            <a:off x="0" y="3014133"/>
            <a:ext cx="5943826" cy="3843869"/>
          </a:xfrm>
        </p:spPr>
        <p:txBody>
          <a:bodyPr/>
          <a:lstStyle/>
          <a:p>
            <a:pPr marL="0" indent="0" algn="ctr">
              <a:buNone/>
            </a:pPr>
            <a:r>
              <a:rPr lang="en-US" sz="2400" dirty="0">
                <a:solidFill>
                  <a:schemeClr val="bg1"/>
                </a:solidFill>
                <a:latin typeface="Speak Pro" panose="020B0504020101020102" pitchFamily="34" charset="0"/>
              </a:rPr>
              <a:t>AFTER WORKING OUT THE LOGIC AND FUNCTIONALITY OF OUR STOCK PROGRAM. USING THE TKINTER LIBRARY FROM PYTHON WE WILL CREATE A GUI INTERFACE. </a:t>
            </a:r>
          </a:p>
          <a:p>
            <a:pPr marL="0" indent="0" algn="ctr">
              <a:buNone/>
            </a:pPr>
            <a:r>
              <a:rPr lang="en-US" sz="2400" dirty="0">
                <a:solidFill>
                  <a:schemeClr val="bg1"/>
                </a:solidFill>
                <a:latin typeface="Speak Pro" panose="020B0504020101020102" pitchFamily="34" charset="0"/>
              </a:rPr>
              <a:t>USING THE SAME IMPORTED FILE FROM YAHOO. WE WILL USE INTO THE STOCK MANAGER’S GUI TO DISPLAY DATA AND COMPLETE A SUMMARY OF THE STOCK DATA. </a:t>
            </a:r>
          </a:p>
        </p:txBody>
      </p:sp>
      <p:sp>
        <p:nvSpPr>
          <p:cNvPr id="4" name="Title 3">
            <a:extLst>
              <a:ext uri="{FF2B5EF4-FFF2-40B4-BE49-F238E27FC236}">
                <a16:creationId xmlns:a16="http://schemas.microsoft.com/office/drawing/2014/main" id="{02E5E000-E668-E151-8827-75084D4BE30C}"/>
              </a:ext>
            </a:extLst>
          </p:cNvPr>
          <p:cNvSpPr>
            <a:spLocks noGrp="1"/>
          </p:cNvSpPr>
          <p:nvPr>
            <p:ph type="ctrTitle"/>
          </p:nvPr>
        </p:nvSpPr>
        <p:spPr/>
        <p:txBody>
          <a:bodyPr/>
          <a:lstStyle/>
          <a:p>
            <a:pPr algn="ctr"/>
            <a:r>
              <a:rPr lang="en-US" dirty="0"/>
              <a:t>STOCKS IN GUI</a:t>
            </a:r>
          </a:p>
        </p:txBody>
      </p:sp>
      <p:pic>
        <p:nvPicPr>
          <p:cNvPr id="5" name="Picture 4">
            <a:extLst>
              <a:ext uri="{FF2B5EF4-FFF2-40B4-BE49-F238E27FC236}">
                <a16:creationId xmlns:a16="http://schemas.microsoft.com/office/drawing/2014/main" id="{4AAAFB2D-4AA5-813A-A61E-4073055823D6}"/>
              </a:ext>
            </a:extLst>
          </p:cNvPr>
          <p:cNvPicPr>
            <a:picLocks noChangeAspect="1"/>
          </p:cNvPicPr>
          <p:nvPr/>
        </p:nvPicPr>
        <p:blipFill>
          <a:blip r:embed="rId2"/>
          <a:stretch>
            <a:fillRect/>
          </a:stretch>
        </p:blipFill>
        <p:spPr>
          <a:xfrm>
            <a:off x="6248175" y="399025"/>
            <a:ext cx="5182049" cy="6059949"/>
          </a:xfrm>
          <a:prstGeom prst="rect">
            <a:avLst/>
          </a:prstGeom>
        </p:spPr>
      </p:pic>
    </p:spTree>
    <p:extLst>
      <p:ext uri="{BB962C8B-B14F-4D97-AF65-F5344CB8AC3E}">
        <p14:creationId xmlns:p14="http://schemas.microsoft.com/office/powerpoint/2010/main" val="665103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E34B911-E849-86B6-4FB9-D60D23CC0E08}"/>
              </a:ext>
            </a:extLst>
          </p:cNvPr>
          <p:cNvPicPr>
            <a:picLocks noGrp="1" noChangeAspect="1"/>
          </p:cNvPicPr>
          <p:nvPr>
            <p:ph type="pic" sz="quarter" idx="10"/>
          </p:nvPr>
        </p:nvPicPr>
        <p:blipFill>
          <a:blip r:embed="rId2"/>
          <a:srcRect t="32127" b="32127"/>
          <a:stretch>
            <a:fillRect/>
          </a:stretch>
        </p:blipFill>
        <p:spPr>
          <a:xfrm>
            <a:off x="0" y="4477696"/>
            <a:ext cx="12192000" cy="2380306"/>
          </a:xfrm>
          <a:prstGeom prst="rect">
            <a:avLst/>
          </a:prstGeom>
        </p:spPr>
      </p:pic>
      <p:pic>
        <p:nvPicPr>
          <p:cNvPr id="6" name="Content Placeholder 5">
            <a:extLst>
              <a:ext uri="{FF2B5EF4-FFF2-40B4-BE49-F238E27FC236}">
                <a16:creationId xmlns:a16="http://schemas.microsoft.com/office/drawing/2014/main" id="{153D1CDF-B668-21F3-805B-FAD74F175E3D}"/>
              </a:ext>
            </a:extLst>
          </p:cNvPr>
          <p:cNvPicPr>
            <a:picLocks noGrp="1" noChangeAspect="1"/>
          </p:cNvPicPr>
          <p:nvPr>
            <p:ph idx="1"/>
          </p:nvPr>
        </p:nvPicPr>
        <p:blipFill>
          <a:blip r:embed="rId3"/>
          <a:stretch>
            <a:fillRect/>
          </a:stretch>
        </p:blipFill>
        <p:spPr>
          <a:xfrm>
            <a:off x="3403601" y="1405113"/>
            <a:ext cx="3277138" cy="3072583"/>
          </a:xfrm>
          <a:prstGeom prst="rect">
            <a:avLst/>
          </a:prstGeom>
        </p:spPr>
      </p:pic>
      <p:sp>
        <p:nvSpPr>
          <p:cNvPr id="4" name="Title 3">
            <a:extLst>
              <a:ext uri="{FF2B5EF4-FFF2-40B4-BE49-F238E27FC236}">
                <a16:creationId xmlns:a16="http://schemas.microsoft.com/office/drawing/2014/main" id="{2AAB74E9-A7E0-AB3A-EA7F-CA4FDAA3C65D}"/>
              </a:ext>
            </a:extLst>
          </p:cNvPr>
          <p:cNvSpPr>
            <a:spLocks noGrp="1"/>
          </p:cNvSpPr>
          <p:nvPr>
            <p:ph type="ctrTitle"/>
          </p:nvPr>
        </p:nvSpPr>
        <p:spPr/>
        <p:txBody>
          <a:bodyPr/>
          <a:lstStyle/>
          <a:p>
            <a:r>
              <a:rPr lang="en-US" dirty="0">
                <a:solidFill>
                  <a:schemeClr val="bg1"/>
                </a:solidFill>
              </a:rPr>
              <a:t>IMPORTING STOCK HISTORY</a:t>
            </a:r>
          </a:p>
        </p:txBody>
      </p:sp>
      <p:pic>
        <p:nvPicPr>
          <p:cNvPr id="7" name="Picture 6">
            <a:extLst>
              <a:ext uri="{FF2B5EF4-FFF2-40B4-BE49-F238E27FC236}">
                <a16:creationId xmlns:a16="http://schemas.microsoft.com/office/drawing/2014/main" id="{EB78CFCB-9B5C-138E-9E70-022BC44B8983}"/>
              </a:ext>
            </a:extLst>
          </p:cNvPr>
          <p:cNvPicPr>
            <a:picLocks noChangeAspect="1"/>
          </p:cNvPicPr>
          <p:nvPr/>
        </p:nvPicPr>
        <p:blipFill>
          <a:blip r:embed="rId4"/>
          <a:stretch>
            <a:fillRect/>
          </a:stretch>
        </p:blipFill>
        <p:spPr>
          <a:xfrm>
            <a:off x="6680738" y="0"/>
            <a:ext cx="5511262" cy="4493141"/>
          </a:xfrm>
          <a:prstGeom prst="rect">
            <a:avLst/>
          </a:prstGeom>
        </p:spPr>
      </p:pic>
    </p:spTree>
    <p:extLst>
      <p:ext uri="{BB962C8B-B14F-4D97-AF65-F5344CB8AC3E}">
        <p14:creationId xmlns:p14="http://schemas.microsoft.com/office/powerpoint/2010/main" val="3485458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5A49E1-5C48-D3AE-8D9A-37E5A21EF93A}"/>
              </a:ext>
            </a:extLst>
          </p:cNvPr>
          <p:cNvSpPr txBox="1"/>
          <p:nvPr/>
        </p:nvSpPr>
        <p:spPr>
          <a:xfrm>
            <a:off x="0" y="10"/>
            <a:ext cx="5046133" cy="3428990"/>
          </a:xfrm>
          <a:prstGeom prst="rect">
            <a:avLst/>
          </a:prstGeom>
          <a:solidFill>
            <a:schemeClr val="accent4">
              <a:lumMod val="50000"/>
            </a:schemeClr>
          </a:solidFill>
        </p:spPr>
        <p:txBody>
          <a:bodyPr wrap="square" rtlCol="0">
            <a:spAutoFit/>
          </a:bodyPr>
          <a:lstStyle/>
          <a:p>
            <a:endParaRPr lang="en-US" dirty="0"/>
          </a:p>
        </p:txBody>
      </p:sp>
      <p:pic>
        <p:nvPicPr>
          <p:cNvPr id="5" name="Picture Placeholder 4" descr="A screenshot of a computer&#10;&#10;Description automatically generated">
            <a:extLst>
              <a:ext uri="{FF2B5EF4-FFF2-40B4-BE49-F238E27FC236}">
                <a16:creationId xmlns:a16="http://schemas.microsoft.com/office/drawing/2014/main" id="{EEB20B81-8AE1-33E1-0BC2-18BA967B9A6F}"/>
              </a:ext>
            </a:extLst>
          </p:cNvPr>
          <p:cNvPicPr>
            <a:picLocks noGrp="1" noChangeAspect="1"/>
          </p:cNvPicPr>
          <p:nvPr>
            <p:ph type="pic" sz="quarter" idx="10"/>
          </p:nvPr>
        </p:nvPicPr>
        <p:blipFill rotWithShape="1">
          <a:blip r:embed="rId2"/>
          <a:srcRect r="-1" b="3577"/>
          <a:stretch/>
        </p:blipFill>
        <p:spPr>
          <a:xfrm>
            <a:off x="6093055" y="10"/>
            <a:ext cx="6098946" cy="6857990"/>
          </a:xfrm>
          <a:prstGeom prst="rect">
            <a:avLst/>
          </a:prstGeom>
          <a:noFill/>
        </p:spPr>
      </p:pic>
      <p:sp>
        <p:nvSpPr>
          <p:cNvPr id="4" name="Title 3">
            <a:extLst>
              <a:ext uri="{FF2B5EF4-FFF2-40B4-BE49-F238E27FC236}">
                <a16:creationId xmlns:a16="http://schemas.microsoft.com/office/drawing/2014/main" id="{24F6A505-E2FE-02D9-5E6C-B8AC99C59D04}"/>
              </a:ext>
            </a:extLst>
          </p:cNvPr>
          <p:cNvSpPr>
            <a:spLocks noGrp="1"/>
          </p:cNvSpPr>
          <p:nvPr>
            <p:ph type="ctrTitle"/>
          </p:nvPr>
        </p:nvSpPr>
        <p:spPr>
          <a:xfrm>
            <a:off x="1521267" y="1714505"/>
            <a:ext cx="4571788" cy="3128429"/>
          </a:xfrm>
        </p:spPr>
        <p:txBody>
          <a:bodyPr anchor="b">
            <a:normAutofit/>
          </a:bodyPr>
          <a:lstStyle/>
          <a:p>
            <a:pPr algn="ctr"/>
            <a:r>
              <a:rPr lang="en-US" dirty="0">
                <a:solidFill>
                  <a:schemeClr val="bg1"/>
                </a:solidFill>
              </a:rPr>
              <a:t>STOCK</a:t>
            </a:r>
            <a:br>
              <a:rPr lang="en-US" dirty="0">
                <a:solidFill>
                  <a:schemeClr val="bg1"/>
                </a:solidFill>
              </a:rPr>
            </a:br>
            <a:br>
              <a:rPr lang="en-US" dirty="0">
                <a:solidFill>
                  <a:schemeClr val="bg1"/>
                </a:solidFill>
              </a:rPr>
            </a:br>
            <a:r>
              <a:rPr lang="en-US" dirty="0"/>
              <a:t>                   REPORT</a:t>
            </a:r>
          </a:p>
        </p:txBody>
      </p:sp>
    </p:spTree>
    <p:extLst>
      <p:ext uri="{BB962C8B-B14F-4D97-AF65-F5344CB8AC3E}">
        <p14:creationId xmlns:p14="http://schemas.microsoft.com/office/powerpoint/2010/main" val="272505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5ECE-2D45-764D-A434-EA4997A38F9E}"/>
              </a:ext>
            </a:extLst>
          </p:cNvPr>
          <p:cNvSpPr>
            <a:spLocks noGrp="1"/>
          </p:cNvSpPr>
          <p:nvPr>
            <p:ph type="ctrTitle"/>
          </p:nvPr>
        </p:nvSpPr>
        <p:spPr>
          <a:xfrm>
            <a:off x="1391581" y="2082801"/>
            <a:ext cx="3289100" cy="1754396"/>
          </a:xfrm>
        </p:spPr>
        <p:txBody>
          <a:bodyPr/>
          <a:lstStyle/>
          <a:p>
            <a:r>
              <a:rPr lang="en-US" dirty="0">
                <a:solidFill>
                  <a:schemeClr val="bg1"/>
                </a:solidFill>
              </a:rPr>
              <a:t>CAREER SKILLS DEVELOPED</a:t>
            </a:r>
          </a:p>
        </p:txBody>
      </p:sp>
      <p:sp>
        <p:nvSpPr>
          <p:cNvPr id="3" name="Text Placeholder 2">
            <a:extLst>
              <a:ext uri="{FF2B5EF4-FFF2-40B4-BE49-F238E27FC236}">
                <a16:creationId xmlns:a16="http://schemas.microsoft.com/office/drawing/2014/main" id="{96018F6A-34AE-124E-868D-D500FE5002BF}"/>
              </a:ext>
            </a:extLst>
          </p:cNvPr>
          <p:cNvSpPr>
            <a:spLocks noGrp="1"/>
          </p:cNvSpPr>
          <p:nvPr>
            <p:ph type="body" sz="quarter" idx="14"/>
          </p:nvPr>
        </p:nvSpPr>
        <p:spPr>
          <a:xfrm>
            <a:off x="1391581" y="3837197"/>
            <a:ext cx="3543101" cy="2728377"/>
          </a:xfrm>
        </p:spPr>
        <p:txBody>
          <a:bodyPr>
            <a:normAutofit/>
          </a:bodyPr>
          <a:lstStyle/>
          <a:p>
            <a:r>
              <a:rPr lang="en-US" dirty="0">
                <a:solidFill>
                  <a:schemeClr val="bg1"/>
                </a:solidFill>
              </a:rPr>
              <a:t>DURING THE COURSE OF THIS PROJECT, I HAD THE OPPORTUNITY TO ENHANCE MY PROFICIENCY IN PYTHON AS WELL AS REFINE MY PROBLEM-SOLVING SKILLS, DEBUGGING TECHNIQUES, AN SOFTWARE DEVELOPMENT BEST PRACTICES. THESE SKILLS ARE NOT ONLY RELEVANT TO PROGRAMMING BUT ALSO DEMONSTRATE VALUABLE EMPLOYABILITY AND ADAPTIBILITY IN TODAY’S DYNAMIC JOB MARKET</a:t>
            </a:r>
            <a:r>
              <a:rPr lang="en-US" dirty="0"/>
              <a:t>.</a:t>
            </a:r>
          </a:p>
        </p:txBody>
      </p:sp>
      <p:pic>
        <p:nvPicPr>
          <p:cNvPr id="7" name="Picture Placeholder 6" descr="A group of people sitting at a table">
            <a:extLst>
              <a:ext uri="{FF2B5EF4-FFF2-40B4-BE49-F238E27FC236}">
                <a16:creationId xmlns:a16="http://schemas.microsoft.com/office/drawing/2014/main" id="{172E1B30-93CD-465A-917F-9412412588B6}"/>
              </a:ext>
            </a:extLst>
          </p:cNvPr>
          <p:cNvPicPr>
            <a:picLocks noGrp="1" noChangeAspect="1"/>
          </p:cNvPicPr>
          <p:nvPr>
            <p:ph type="pic" sz="quarter" idx="10"/>
          </p:nvPr>
        </p:nvPicPr>
        <p:blipFill>
          <a:blip r:embed="rId2">
            <a:duotone>
              <a:prstClr val="black"/>
              <a:schemeClr val="accent3">
                <a:tint val="45000"/>
                <a:satMod val="400000"/>
              </a:schemeClr>
            </a:duotone>
            <a:alphaModFix amt="32000"/>
          </a:blip>
          <a:srcRect l="16549" r="16549"/>
          <a:stretch>
            <a:fillRect/>
          </a:stretch>
        </p:blipFill>
        <p:spPr/>
      </p:pic>
    </p:spTree>
    <p:extLst>
      <p:ext uri="{BB962C8B-B14F-4D97-AF65-F5344CB8AC3E}">
        <p14:creationId xmlns:p14="http://schemas.microsoft.com/office/powerpoint/2010/main" val="348069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solidFill>
                  <a:schemeClr val="bg1"/>
                </a:solidFill>
              </a:rPr>
              <a:t>Table of contents</a:t>
            </a:r>
          </a:p>
        </p:txBody>
      </p:sp>
      <p:sp>
        <p:nvSpPr>
          <p:cNvPr id="24" name="Text Placeholder 23">
            <a:extLst>
              <a:ext uri="{FF2B5EF4-FFF2-40B4-BE49-F238E27FC236}">
                <a16:creationId xmlns:a16="http://schemas.microsoft.com/office/drawing/2014/main" id="{9521646A-1964-DDAF-F418-DE348E6DBB40}"/>
              </a:ext>
            </a:extLst>
          </p:cNvPr>
          <p:cNvSpPr>
            <a:spLocks noGrp="1"/>
          </p:cNvSpPr>
          <p:nvPr>
            <p:ph type="body" idx="13"/>
          </p:nvPr>
        </p:nvSpPr>
        <p:spPr>
          <a:xfrm>
            <a:off x="392623" y="1468740"/>
            <a:ext cx="5157787" cy="5049615"/>
          </a:xfrm>
        </p:spPr>
        <p:txBody>
          <a:bodyPr>
            <a:normAutofit/>
          </a:bodyPr>
          <a:lstStyle/>
          <a:p>
            <a:r>
              <a:rPr lang="en-US" sz="1200" dirty="0">
                <a:solidFill>
                  <a:schemeClr val="bg1"/>
                </a:solidFill>
              </a:rPr>
              <a:t>INTRODUCTION                                                              PG. 3</a:t>
            </a:r>
          </a:p>
          <a:p>
            <a:r>
              <a:rPr lang="en-US" sz="1200" dirty="0">
                <a:solidFill>
                  <a:schemeClr val="bg1"/>
                </a:solidFill>
              </a:rPr>
              <a:t>   SETTING THE ENVIRONMENT                                          PG. 4</a:t>
            </a:r>
          </a:p>
          <a:p>
            <a:r>
              <a:rPr lang="en-US" sz="1200" dirty="0">
                <a:solidFill>
                  <a:schemeClr val="bg1"/>
                </a:solidFill>
              </a:rPr>
              <a:t>   REVIEW PYTHON                                                          PG. 5</a:t>
            </a:r>
          </a:p>
          <a:p>
            <a:r>
              <a:rPr lang="en-US" sz="1200" dirty="0">
                <a:solidFill>
                  <a:schemeClr val="bg1"/>
                </a:solidFill>
              </a:rPr>
              <a:t>   ESTABLISHING CLASS                                                    PG. 6</a:t>
            </a:r>
          </a:p>
          <a:p>
            <a:r>
              <a:rPr lang="en-US" sz="1200" dirty="0">
                <a:solidFill>
                  <a:schemeClr val="bg1"/>
                </a:solidFill>
              </a:rPr>
              <a:t>   ADDING A STOCK                                                         PG 7</a:t>
            </a:r>
          </a:p>
          <a:p>
            <a:r>
              <a:rPr lang="en-US" sz="1200" dirty="0">
                <a:solidFill>
                  <a:schemeClr val="bg1"/>
                </a:solidFill>
              </a:rPr>
              <a:t>   LISTING ALL STOCKS                                                     PG 8</a:t>
            </a:r>
          </a:p>
          <a:p>
            <a:r>
              <a:rPr lang="en-US" sz="1200" dirty="0">
                <a:solidFill>
                  <a:schemeClr val="bg1"/>
                </a:solidFill>
              </a:rPr>
              <a:t>   DAILY DATA                                                                 PG 9</a:t>
            </a:r>
          </a:p>
          <a:p>
            <a:r>
              <a:rPr lang="en-US" sz="1200" dirty="0">
                <a:solidFill>
                  <a:schemeClr val="bg1"/>
                </a:solidFill>
              </a:rPr>
              <a:t>   INHERITED CLASSES                                                      PG 10</a:t>
            </a:r>
          </a:p>
          <a:p>
            <a:r>
              <a:rPr lang="en-US" sz="1200" dirty="0">
                <a:solidFill>
                  <a:schemeClr val="bg1"/>
                </a:solidFill>
              </a:rPr>
              <a:t>   UNIT TESTS                                                                  PG 11</a:t>
            </a:r>
          </a:p>
          <a:p>
            <a:r>
              <a:rPr lang="en-US" sz="1200" dirty="0">
                <a:solidFill>
                  <a:schemeClr val="bg1"/>
                </a:solidFill>
              </a:rPr>
              <a:t>   STOCK MENU PROGRAM                                                 PG.12</a:t>
            </a:r>
          </a:p>
          <a:p>
            <a:r>
              <a:rPr lang="en-US" sz="1200" dirty="0">
                <a:solidFill>
                  <a:schemeClr val="bg1"/>
                </a:solidFill>
              </a:rPr>
              <a:t>   TEST CHART                                                                 PG 13</a:t>
            </a:r>
          </a:p>
          <a:p>
            <a:r>
              <a:rPr lang="en-US" sz="1200" dirty="0">
                <a:solidFill>
                  <a:schemeClr val="bg1"/>
                </a:solidFill>
              </a:rPr>
              <a:t>   IMPORTING DATA                                                          PG 14</a:t>
            </a:r>
          </a:p>
          <a:p>
            <a:r>
              <a:rPr lang="en-US" sz="1200" dirty="0">
                <a:solidFill>
                  <a:schemeClr val="bg1"/>
                </a:solidFill>
              </a:rPr>
              <a:t>    IMPORTING DATA CHART DISPLAY                                   PG  15</a:t>
            </a:r>
          </a:p>
          <a:p>
            <a:r>
              <a:rPr lang="en-US" sz="1200" dirty="0">
                <a:solidFill>
                  <a:schemeClr val="bg1"/>
                </a:solidFill>
              </a:rPr>
              <a:t>    STOCKS IN GUI                                                            PG 16</a:t>
            </a:r>
          </a:p>
          <a:p>
            <a:r>
              <a:rPr lang="en-US" sz="1200" dirty="0">
                <a:solidFill>
                  <a:schemeClr val="bg1"/>
                </a:solidFill>
              </a:rPr>
              <a:t>    IMPORTED STOCK HISTORY GUI                                      PG 17</a:t>
            </a:r>
          </a:p>
          <a:p>
            <a:r>
              <a:rPr lang="en-US" sz="1200" dirty="0">
                <a:solidFill>
                  <a:schemeClr val="bg1"/>
                </a:solidFill>
              </a:rPr>
              <a:t>    GUI STOCK REPORT                                                      PG 18</a:t>
            </a:r>
          </a:p>
          <a:p>
            <a:r>
              <a:rPr lang="en-US" sz="1200" dirty="0"/>
              <a:t>   </a:t>
            </a:r>
          </a:p>
        </p:txBody>
      </p:sp>
      <p:sp>
        <p:nvSpPr>
          <p:cNvPr id="23" name="Text Placeholder 22">
            <a:extLst>
              <a:ext uri="{FF2B5EF4-FFF2-40B4-BE49-F238E27FC236}">
                <a16:creationId xmlns:a16="http://schemas.microsoft.com/office/drawing/2014/main" id="{09E7E754-087B-492B-3C08-3BE4ADC7A52C}"/>
              </a:ext>
            </a:extLst>
          </p:cNvPr>
          <p:cNvSpPr>
            <a:spLocks noGrp="1"/>
          </p:cNvSpPr>
          <p:nvPr>
            <p:ph type="body" sz="quarter" idx="3"/>
          </p:nvPr>
        </p:nvSpPr>
        <p:spPr/>
        <p:txBody>
          <a:bodyPr>
            <a:normAutofit/>
          </a:bodyPr>
          <a:lstStyle/>
          <a:p>
            <a:r>
              <a:rPr lang="en-US" sz="1200" dirty="0">
                <a:solidFill>
                  <a:schemeClr val="bg1"/>
                </a:solidFill>
              </a:rPr>
              <a:t>CAREER SKILLS DEVELOPED                                                         PG. 19</a:t>
            </a:r>
          </a:p>
          <a:p>
            <a:r>
              <a:rPr lang="en-US" sz="1200" dirty="0">
                <a:solidFill>
                  <a:schemeClr val="bg1"/>
                </a:solidFill>
              </a:rPr>
              <a:t>CONCLUSION                                                                            PG. 20</a:t>
            </a:r>
          </a:p>
        </p:txBody>
      </p:sp>
    </p:spTree>
    <p:extLst>
      <p:ext uri="{BB962C8B-B14F-4D97-AF65-F5344CB8AC3E}">
        <p14:creationId xmlns:p14="http://schemas.microsoft.com/office/powerpoint/2010/main" val="262529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7" descr="Woman working at office late at night">
            <a:extLst>
              <a:ext uri="{FF2B5EF4-FFF2-40B4-BE49-F238E27FC236}">
                <a16:creationId xmlns:a16="http://schemas.microsoft.com/office/drawing/2014/main" id="{B7E68695-0DB5-1946-B945-66E677B1128F}"/>
              </a:ext>
            </a:extLst>
          </p:cNvPr>
          <p:cNvPicPr>
            <a:picLocks noGrp="1" noChangeAspect="1"/>
          </p:cNvPicPr>
          <p:nvPr>
            <p:ph type="pic" sz="quarter" idx="13"/>
          </p:nvPr>
        </p:nvPicPr>
        <p:blipFill rotWithShape="1">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a:ext>
            </a:extLst>
          </a:blip>
          <a:srcRect l="4692" r="4692"/>
          <a:stretch/>
        </p:blipFill>
        <p:spPr/>
      </p:pic>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CONCLUSION</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lstStyle/>
          <a:p>
            <a:r>
              <a:rPr lang="en-US" dirty="0"/>
              <a:t>OBJECT-ORIENTED PROGRAMMING USING PYTHON WAS BOTH FUN AND CHALLENGING. IT ALLOWED ME AS A NEWLY DEVELOPER TO CREAATE A COMPLEX APPLICATION WITH EASE. </a:t>
            </a:r>
          </a:p>
          <a:p>
            <a:r>
              <a:rPr lang="en-US" dirty="0"/>
              <a:t>IT PROVIDED A STRUCTURED APPROACH TO SOFTWARE DEVELOPMENT, MAKING IT EASIER TO MANAGE COMPLEXITY, ENHANCED CODE REUSABILITY AND IMPROVE MAINTAINABILITY. DOING THIS BY MODELING REAL WORLD ENTITIES AS OBJECTS. </a:t>
            </a:r>
          </a:p>
        </p:txBody>
      </p:sp>
    </p:spTree>
    <p:extLst>
      <p:ext uri="{BB962C8B-B14F-4D97-AF65-F5344CB8AC3E}">
        <p14:creationId xmlns:p14="http://schemas.microsoft.com/office/powerpoint/2010/main" val="3072874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pPr algn="ctr"/>
            <a:r>
              <a:rPr lang="en-US" dirty="0"/>
              <a:t>Thank you</a:t>
            </a:r>
          </a:p>
        </p:txBody>
      </p:sp>
      <p:pic>
        <p:nvPicPr>
          <p:cNvPr id="82" name="Picture Placeholder 81" descr="icon&#10;">
            <a:extLst>
              <a:ext uri="{FF2B5EF4-FFF2-40B4-BE49-F238E27FC236}">
                <a16:creationId xmlns:a16="http://schemas.microsoft.com/office/drawing/2014/main" id="{BB002EF1-9F25-2D40-B395-99B429C0B9E5}"/>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pic>
        <p:nvPicPr>
          <p:cNvPr id="84" name="Picture Placeholder 83" descr="Web design outline">
            <a:extLst>
              <a:ext uri="{FF2B5EF4-FFF2-40B4-BE49-F238E27FC236}">
                <a16:creationId xmlns:a16="http://schemas.microsoft.com/office/drawing/2014/main" id="{2D47B889-990B-7744-B388-A04E8B719527}"/>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a:stretch/>
        </p:blipFill>
        <p:spPr/>
      </p:pic>
      <p:pic>
        <p:nvPicPr>
          <p:cNvPr id="95" name="Picture Placeholder 94" descr="Phone Vibration outline">
            <a:extLst>
              <a:ext uri="{FF2B5EF4-FFF2-40B4-BE49-F238E27FC236}">
                <a16:creationId xmlns:a16="http://schemas.microsoft.com/office/drawing/2014/main" id="{22846FFF-A603-9047-B91F-1BBE3D044E35}"/>
              </a:ext>
              <a:ext uri="{C183D7F6-B498-43B3-948B-1728B52AA6E4}">
                <adec:decorative xmlns:adec="http://schemas.microsoft.com/office/drawing/2017/decorative" val="1"/>
              </a:ext>
            </a:extLst>
          </p:cNvPr>
          <p:cNvPicPr>
            <a:picLocks noGrp="1" noChangeAspect="1"/>
          </p:cNvPicPr>
          <p:nvPr>
            <p:ph type="pic" sz="quarter" idx="15"/>
          </p:nvPr>
        </p:nvPicPr>
        <p:blipFill>
          <a:blip r:embed="rId6">
            <a:extLst>
              <a:ext uri="{96DAC541-7B7A-43D3-8B79-37D633B846F1}">
                <asvg:svgBlip xmlns:asvg="http://schemas.microsoft.com/office/drawing/2016/SVG/main" r:embed="rId7"/>
              </a:ext>
            </a:extLst>
          </a:blip>
          <a:srcRect/>
          <a:stretch/>
        </p:blipFill>
        <p:spPr/>
      </p:pic>
      <p:pic>
        <p:nvPicPr>
          <p:cNvPr id="117" name="Picture Placeholder 116" descr="icon&#10;">
            <a:extLst>
              <a:ext uri="{FF2B5EF4-FFF2-40B4-BE49-F238E27FC236}">
                <a16:creationId xmlns:a16="http://schemas.microsoft.com/office/drawing/2014/main" id="{9F6066D9-99C1-EA49-8232-E0CF4DFA9020}"/>
              </a:ext>
            </a:extLst>
          </p:cNvPr>
          <p:cNvPicPr>
            <a:picLocks noGrp="1" noChangeAspect="1"/>
          </p:cNvPicPr>
          <p:nvPr>
            <p:ph type="pic" sz="quarter" idx="21"/>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427" b="427"/>
          <a:stretch>
            <a:fillRect/>
          </a:stretch>
        </p:blipFill>
        <p:spPr/>
      </p:pic>
      <p:pic>
        <p:nvPicPr>
          <p:cNvPr id="119" name="Picture Placeholder 118" descr="Bar graph with upward trend outline">
            <a:extLst>
              <a:ext uri="{FF2B5EF4-FFF2-40B4-BE49-F238E27FC236}">
                <a16:creationId xmlns:a16="http://schemas.microsoft.com/office/drawing/2014/main" id="{99C18B90-BB12-654C-AF46-B1098A1726C4}"/>
              </a:ext>
            </a:extLst>
          </p:cNvPr>
          <p:cNvPicPr>
            <a:picLocks noGrp="1" noChangeAspect="1"/>
          </p:cNvPicPr>
          <p:nvPr>
            <p:ph type="pic" sz="quarter" idx="22"/>
          </p:nvPr>
        </p:nvPicPr>
        <p:blipFill>
          <a:blip r:embed="rId10">
            <a:extLst>
              <a:ext uri="{96DAC541-7B7A-43D3-8B79-37D633B846F1}">
                <asvg:svgBlip xmlns:asvg="http://schemas.microsoft.com/office/drawing/2016/SVG/main" r:embed="rId11"/>
              </a:ext>
            </a:extLst>
          </a:blip>
          <a:srcRect t="156" b="156"/>
          <a:stretch/>
        </p:blipFill>
        <p:spPr>
          <a:xfrm>
            <a:off x="6949266" y="3611493"/>
            <a:ext cx="369944" cy="368788"/>
          </a:xfrm>
        </p:spPr>
      </p:pic>
      <p:pic>
        <p:nvPicPr>
          <p:cNvPr id="121" name="Picture Placeholder 120" descr="icon&#10;">
            <a:extLst>
              <a:ext uri="{FF2B5EF4-FFF2-40B4-BE49-F238E27FC236}">
                <a16:creationId xmlns:a16="http://schemas.microsoft.com/office/drawing/2014/main" id="{4159F782-00CB-DC43-A1FC-7C24663612D0}"/>
              </a:ext>
              <a:ext uri="{C183D7F6-B498-43B3-948B-1728B52AA6E4}">
                <adec:decorative xmlns:adec="http://schemas.microsoft.com/office/drawing/2017/decorative" val="1"/>
              </a:ext>
            </a:extLst>
          </p:cNvPr>
          <p:cNvPicPr>
            <a:picLocks noGrp="1" noChangeAspect="1"/>
          </p:cNvPicPr>
          <p:nvPr>
            <p:ph type="pic" sz="quarter" idx="23"/>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t="214" b="214"/>
          <a:stretch>
            <a:fillRect/>
          </a:stretch>
        </p:blipFill>
        <p:spPr/>
      </p:pic>
      <p:sp>
        <p:nvSpPr>
          <p:cNvPr id="250" name="Text Placeholder 249">
            <a:extLst>
              <a:ext uri="{FF2B5EF4-FFF2-40B4-BE49-F238E27FC236}">
                <a16:creationId xmlns:a16="http://schemas.microsoft.com/office/drawing/2014/main" id="{2FC5F420-06C1-8C4F-9332-B0D58D4733C9}"/>
              </a:ext>
            </a:extLst>
          </p:cNvPr>
          <p:cNvSpPr>
            <a:spLocks noGrp="1"/>
          </p:cNvSpPr>
          <p:nvPr>
            <p:ph type="body" idx="26"/>
          </p:nvPr>
        </p:nvSpPr>
        <p:spPr>
          <a:xfrm>
            <a:off x="2488784" y="2406587"/>
            <a:ext cx="3995036" cy="365095"/>
          </a:xfrm>
        </p:spPr>
        <p:txBody>
          <a:bodyPr/>
          <a:lstStyle/>
          <a:p>
            <a:r>
              <a:rPr lang="en-US" dirty="0"/>
              <a:t>johnsonjulia198@yahoo.com</a:t>
            </a:r>
          </a:p>
        </p:txBody>
      </p:sp>
      <p:sp>
        <p:nvSpPr>
          <p:cNvPr id="294" name="Text Placeholder 293">
            <a:extLst>
              <a:ext uri="{FF2B5EF4-FFF2-40B4-BE49-F238E27FC236}">
                <a16:creationId xmlns:a16="http://schemas.microsoft.com/office/drawing/2014/main" id="{98606489-5891-5241-A48C-BB3725C75A3D}"/>
              </a:ext>
            </a:extLst>
          </p:cNvPr>
          <p:cNvSpPr>
            <a:spLocks noGrp="1"/>
          </p:cNvSpPr>
          <p:nvPr>
            <p:ph type="body" idx="28"/>
          </p:nvPr>
        </p:nvSpPr>
        <p:spPr>
          <a:xfrm>
            <a:off x="2488784" y="3592038"/>
            <a:ext cx="3995036" cy="434742"/>
          </a:xfrm>
        </p:spPr>
        <p:txBody>
          <a:bodyPr/>
          <a:lstStyle/>
          <a:p>
            <a:r>
              <a:rPr lang="en-US"/>
              <a:t>https://junieb904.wixsite.com/julia-johnson</a:t>
            </a:r>
            <a:endParaRPr lang="en-US" dirty="0"/>
          </a:p>
        </p:txBody>
      </p:sp>
      <p:sp>
        <p:nvSpPr>
          <p:cNvPr id="302" name="Text Placeholder 301">
            <a:extLst>
              <a:ext uri="{FF2B5EF4-FFF2-40B4-BE49-F238E27FC236}">
                <a16:creationId xmlns:a16="http://schemas.microsoft.com/office/drawing/2014/main" id="{54932BF7-A47E-994E-8D38-4B3A53B38E24}"/>
              </a:ext>
            </a:extLst>
          </p:cNvPr>
          <p:cNvSpPr>
            <a:spLocks noGrp="1"/>
          </p:cNvSpPr>
          <p:nvPr>
            <p:ph type="body" idx="36"/>
          </p:nvPr>
        </p:nvSpPr>
        <p:spPr/>
        <p:txBody>
          <a:bodyPr/>
          <a:lstStyle/>
          <a:p>
            <a:r>
              <a:rPr lang="en-US" dirty="0"/>
              <a:t>Data mining &amp; analytics 2024</a:t>
            </a:r>
          </a:p>
        </p:txBody>
      </p:sp>
      <p:sp>
        <p:nvSpPr>
          <p:cNvPr id="304" name="Text Placeholder 303">
            <a:extLst>
              <a:ext uri="{FF2B5EF4-FFF2-40B4-BE49-F238E27FC236}">
                <a16:creationId xmlns:a16="http://schemas.microsoft.com/office/drawing/2014/main" id="{56A69270-6AB8-3E49-9D29-BF18A8EC0901}"/>
              </a:ext>
            </a:extLst>
          </p:cNvPr>
          <p:cNvSpPr>
            <a:spLocks noGrp="1"/>
          </p:cNvSpPr>
          <p:nvPr>
            <p:ph type="body" idx="38"/>
          </p:nvPr>
        </p:nvSpPr>
        <p:spPr>
          <a:xfrm>
            <a:off x="7597937" y="5186096"/>
            <a:ext cx="3995036" cy="365095"/>
          </a:xfrm>
        </p:spPr>
        <p:txBody>
          <a:bodyPr/>
          <a:lstStyle/>
          <a:p>
            <a:r>
              <a:rPr lang="en-US" dirty="0"/>
              <a:t>Information technology &amp; networking –specialization in big data: 2025</a:t>
            </a:r>
          </a:p>
        </p:txBody>
      </p:sp>
      <p:sp>
        <p:nvSpPr>
          <p:cNvPr id="10" name="Text Placeholder 9">
            <a:extLst>
              <a:ext uri="{FF2B5EF4-FFF2-40B4-BE49-F238E27FC236}">
                <a16:creationId xmlns:a16="http://schemas.microsoft.com/office/drawing/2014/main" id="{19BA623B-69E4-7FFB-21D1-15CFB781435B}"/>
              </a:ext>
            </a:extLst>
          </p:cNvPr>
          <p:cNvSpPr>
            <a:spLocks noGrp="1"/>
          </p:cNvSpPr>
          <p:nvPr>
            <p:ph type="body" sz="quarter" idx="29"/>
          </p:nvPr>
        </p:nvSpPr>
        <p:spPr>
          <a:xfrm>
            <a:off x="2427828" y="4759411"/>
            <a:ext cx="3995035" cy="426685"/>
          </a:xfrm>
        </p:spPr>
        <p:txBody>
          <a:bodyPr/>
          <a:lstStyle/>
          <a:p>
            <a:r>
              <a:rPr lang="en-US" sz="2000"/>
              <a:t>240-431-9430</a:t>
            </a:r>
            <a:endParaRPr lang="en-US" sz="2000" dirty="0"/>
          </a:p>
        </p:txBody>
      </p:sp>
      <p:sp>
        <p:nvSpPr>
          <p:cNvPr id="16" name="Text Placeholder 15">
            <a:extLst>
              <a:ext uri="{FF2B5EF4-FFF2-40B4-BE49-F238E27FC236}">
                <a16:creationId xmlns:a16="http://schemas.microsoft.com/office/drawing/2014/main" id="{C763DE01-DD18-F0A5-71A0-C9083C53EDA6}"/>
              </a:ext>
            </a:extLst>
          </p:cNvPr>
          <p:cNvSpPr>
            <a:spLocks noGrp="1"/>
          </p:cNvSpPr>
          <p:nvPr>
            <p:ph type="body" idx="34"/>
          </p:nvPr>
        </p:nvSpPr>
        <p:spPr/>
        <p:txBody>
          <a:bodyPr/>
          <a:lstStyle/>
          <a:p>
            <a:r>
              <a:rPr lang="en-US" dirty="0"/>
              <a:t>Honor society since 10.2023</a:t>
            </a:r>
          </a:p>
        </p:txBody>
      </p:sp>
    </p:spTree>
    <p:extLst>
      <p:ext uri="{BB962C8B-B14F-4D97-AF65-F5344CB8AC3E}">
        <p14:creationId xmlns:p14="http://schemas.microsoft.com/office/powerpoint/2010/main" val="1098878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t="5" b="5"/>
          <a:stretch/>
        </p:blip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INTRODUCTION</a:t>
            </a:r>
          </a:p>
        </p:txBody>
      </p:sp>
      <p:sp>
        <p:nvSpPr>
          <p:cNvPr id="6" name="Text Placeholder 5">
            <a:extLst>
              <a:ext uri="{FF2B5EF4-FFF2-40B4-BE49-F238E27FC236}">
                <a16:creationId xmlns:a16="http://schemas.microsoft.com/office/drawing/2014/main" id="{348362CB-F41D-164B-BAC7-F91A6E68A2AC}"/>
              </a:ext>
            </a:extLst>
          </p:cNvPr>
          <p:cNvSpPr>
            <a:spLocks noGrp="1"/>
          </p:cNvSpPr>
          <p:nvPr>
            <p:ph type="body" sz="quarter" idx="14"/>
          </p:nvPr>
        </p:nvSpPr>
        <p:spPr/>
        <p:txBody>
          <a:bodyPr>
            <a:normAutofit/>
          </a:bodyPr>
          <a:lstStyle/>
          <a:p>
            <a:pPr algn="ctr"/>
            <a:r>
              <a:rPr lang="en-US" sz="2000" dirty="0"/>
              <a:t>  THIS PROJECT WILL SHOWCASE  THE USE OF OBJECT-ORIENTED TECHNIQUES TO DEVELOP A STOCK TRACKING APPLICATION. </a:t>
            </a:r>
          </a:p>
          <a:p>
            <a:pPr algn="ctr"/>
            <a:r>
              <a:rPr lang="en-US" sz="2000" dirty="0">
                <a:solidFill>
                  <a:schemeClr val="bg1"/>
                </a:solidFill>
              </a:rPr>
              <a:t>	IT WILL INVOLVE PROCESSING  HISTORICAL STOCK DATA AND GENERATING A PROFIT AND LOSS REPORT</a:t>
            </a:r>
            <a:r>
              <a:rPr lang="en-US" sz="2000" dirty="0"/>
              <a:t>. USERS WILL BE ABLE TO SAVE AND RETRIEVE STOCK  DATA. ADDITIONALLY, THE APPLICATION WILL DISPLAY STOCK TRENDS USING PYTHON LIBRARIES TO CREATE CHARTS.</a:t>
            </a:r>
            <a:endParaRPr lang="id-ID" sz="2000" dirty="0">
              <a:solidFill>
                <a:schemeClr val="bg1"/>
              </a:solidFill>
            </a:endParaRPr>
          </a:p>
        </p:txBody>
      </p:sp>
    </p:spTree>
    <p:extLst>
      <p:ext uri="{BB962C8B-B14F-4D97-AF65-F5344CB8AC3E}">
        <p14:creationId xmlns:p14="http://schemas.microsoft.com/office/powerpoint/2010/main" val="406786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9" name="Picture Placeholder 8" descr="A logo with a green circle&#10;&#10;Description automatically generated">
            <a:extLst>
              <a:ext uri="{FF2B5EF4-FFF2-40B4-BE49-F238E27FC236}">
                <a16:creationId xmlns:a16="http://schemas.microsoft.com/office/drawing/2014/main" id="{2A8CC981-3D6E-FC69-F126-6C63F9E595D8}"/>
              </a:ext>
            </a:extLst>
          </p:cNvPr>
          <p:cNvPicPr>
            <a:picLocks noGrp="1" noChangeAspect="1"/>
          </p:cNvPicPr>
          <p:nvPr>
            <p:ph type="pic" sz="quarter" idx="10"/>
          </p:nvPr>
        </p:nvPicPr>
        <p:blipFill rotWithShape="1">
          <a:blip r:embed="rId2">
            <a:alphaModFix amt="20000"/>
            <a:duotone>
              <a:prstClr val="black"/>
              <a:schemeClr val="accent4">
                <a:tint val="45000"/>
                <a:satMod val="400000"/>
              </a:schemeClr>
            </a:duotone>
          </a:blip>
          <a:srcRect t="24296" b="22976"/>
          <a:stretch/>
        </p:blipFill>
        <p:spPr>
          <a:xfrm>
            <a:off x="20" y="3482977"/>
            <a:ext cx="12191980" cy="3375025"/>
          </a:xfrm>
          <a:noFill/>
        </p:spPr>
      </p:pic>
      <p:sp>
        <p:nvSpPr>
          <p:cNvPr id="7" name="Text Placeholder 6">
            <a:extLst>
              <a:ext uri="{FF2B5EF4-FFF2-40B4-BE49-F238E27FC236}">
                <a16:creationId xmlns:a16="http://schemas.microsoft.com/office/drawing/2014/main" id="{F671A034-1CDF-8B46-90C5-63321B0C91BE}"/>
              </a:ext>
            </a:extLst>
          </p:cNvPr>
          <p:cNvSpPr>
            <a:spLocks noGrp="1"/>
          </p:cNvSpPr>
          <p:nvPr>
            <p:ph idx="1"/>
          </p:nvPr>
        </p:nvSpPr>
        <p:spPr>
          <a:xfrm>
            <a:off x="5351244" y="339644"/>
            <a:ext cx="6002556" cy="2806511"/>
          </a:xfrm>
        </p:spPr>
        <p:txBody>
          <a:bodyPr anchor="ctr">
            <a:normAutofit/>
          </a:bodyPr>
          <a:lstStyle/>
          <a:p>
            <a:pPr marL="0" indent="0">
              <a:buNone/>
            </a:pPr>
            <a:r>
              <a:rPr lang="en-US" dirty="0">
                <a:solidFill>
                  <a:schemeClr val="bg1"/>
                </a:solidFill>
              </a:rPr>
              <a:t>FOR THE EXECUTION OF THIS PROJECT, I WILL BE UTILIZING ANACONDA, A PYTHON AND R DISTRIBUTION AS WELL AS A COMPREHENSIVE SET OF TOOLS FOR SOFTWARE DEVELOPMENT AND DATA SCIENCE. AFTER THE INSTALLATION OF ANACONDA, WE WILL EMPLOY THE SPYDER IDE, WHICH IS EXCLUSVELY TAILORED FOR PYTHON. </a:t>
            </a:r>
          </a:p>
        </p:txBody>
      </p:sp>
      <p:sp>
        <p:nvSpPr>
          <p:cNvPr id="21" name="Title 20">
            <a:extLst>
              <a:ext uri="{FF2B5EF4-FFF2-40B4-BE49-F238E27FC236}">
                <a16:creationId xmlns:a16="http://schemas.microsoft.com/office/drawing/2014/main" id="{B3E69B71-5849-7541-ADEA-D19838B3CF0C}"/>
              </a:ext>
            </a:extLst>
          </p:cNvPr>
          <p:cNvSpPr>
            <a:spLocks noGrp="1"/>
          </p:cNvSpPr>
          <p:nvPr>
            <p:ph type="ctrTitle"/>
          </p:nvPr>
        </p:nvSpPr>
        <p:spPr>
          <a:xfrm>
            <a:off x="392623" y="339644"/>
            <a:ext cx="4179376" cy="2806512"/>
          </a:xfrm>
        </p:spPr>
        <p:txBody>
          <a:bodyPr anchor="ctr">
            <a:normAutofit/>
          </a:bodyPr>
          <a:lstStyle/>
          <a:p>
            <a:r>
              <a:rPr lang="en-US" sz="4100" dirty="0">
                <a:solidFill>
                  <a:schemeClr val="bg1"/>
                </a:solidFill>
              </a:rPr>
              <a:t>SETTING THE ENVIRONMENT </a:t>
            </a:r>
          </a:p>
        </p:txBody>
      </p:sp>
    </p:spTree>
    <p:extLst>
      <p:ext uri="{BB962C8B-B14F-4D97-AF65-F5344CB8AC3E}">
        <p14:creationId xmlns:p14="http://schemas.microsoft.com/office/powerpoint/2010/main" val="216782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671A034-1CDF-8B46-90C5-63321B0C91BE}"/>
              </a:ext>
            </a:extLst>
          </p:cNvPr>
          <p:cNvSpPr>
            <a:spLocks noGrp="1"/>
          </p:cNvSpPr>
          <p:nvPr>
            <p:ph idx="1"/>
          </p:nvPr>
        </p:nvSpPr>
        <p:spPr>
          <a:xfrm>
            <a:off x="5351244" y="143444"/>
            <a:ext cx="6002556" cy="3285556"/>
          </a:xfrm>
        </p:spPr>
        <p:txBody>
          <a:bodyPr anchor="ctr">
            <a:normAutofit fontScale="70000" lnSpcReduction="20000"/>
          </a:bodyPr>
          <a:lstStyle/>
          <a:p>
            <a:pPr marL="0" indent="0">
              <a:buNone/>
            </a:pPr>
            <a:r>
              <a:rPr lang="en-US" dirty="0">
                <a:solidFill>
                  <a:schemeClr val="bg1"/>
                </a:solidFill>
              </a:rPr>
              <a:t>PSEUDOCODE CODE:</a:t>
            </a:r>
          </a:p>
          <a:p>
            <a:pPr marL="0" indent="0">
              <a:buNone/>
            </a:pPr>
            <a:r>
              <a:rPr lang="en-US" dirty="0">
                <a:solidFill>
                  <a:schemeClr val="bg1"/>
                </a:solidFill>
              </a:rPr>
              <a:t>initialize the count variable to 0</a:t>
            </a:r>
          </a:p>
          <a:p>
            <a:pPr marL="0" indent="0">
              <a:buNone/>
            </a:pPr>
            <a:r>
              <a:rPr lang="en-US" dirty="0">
                <a:solidFill>
                  <a:schemeClr val="bg1"/>
                </a:solidFill>
              </a:rPr>
              <a:t>initialize the sum variable to 0</a:t>
            </a:r>
          </a:p>
          <a:p>
            <a:pPr marL="0" indent="0">
              <a:buNone/>
            </a:pPr>
            <a:r>
              <a:rPr lang="en-US" dirty="0">
                <a:solidFill>
                  <a:schemeClr val="bg1"/>
                </a:solidFill>
              </a:rPr>
              <a:t>input </a:t>
            </a:r>
            <a:r>
              <a:rPr lang="en-US" dirty="0" err="1">
                <a:solidFill>
                  <a:schemeClr val="bg1"/>
                </a:solidFill>
              </a:rPr>
              <a:t>full_name</a:t>
            </a:r>
            <a:endParaRPr lang="en-US" dirty="0">
              <a:solidFill>
                <a:schemeClr val="bg1"/>
              </a:solidFill>
            </a:endParaRPr>
          </a:p>
          <a:p>
            <a:pPr marL="0" indent="0">
              <a:buNone/>
            </a:pPr>
            <a:r>
              <a:rPr lang="en-US" dirty="0">
                <a:solidFill>
                  <a:schemeClr val="bg1"/>
                </a:solidFill>
              </a:rPr>
              <a:t>input the </a:t>
            </a:r>
            <a:r>
              <a:rPr lang="en-US" dirty="0" err="1">
                <a:solidFill>
                  <a:schemeClr val="bg1"/>
                </a:solidFill>
              </a:rPr>
              <a:t>min_price</a:t>
            </a:r>
            <a:r>
              <a:rPr lang="en-US" dirty="0">
                <a:solidFill>
                  <a:schemeClr val="bg1"/>
                </a:solidFill>
              </a:rPr>
              <a:t> and convert it to float</a:t>
            </a:r>
          </a:p>
          <a:p>
            <a:pPr marL="0" indent="0">
              <a:buNone/>
            </a:pPr>
            <a:r>
              <a:rPr lang="en-US" dirty="0">
                <a:solidFill>
                  <a:schemeClr val="bg1"/>
                </a:solidFill>
              </a:rPr>
              <a:t>create a list of prices example: </a:t>
            </a:r>
            <a:r>
              <a:rPr lang="en-US" dirty="0" err="1">
                <a:solidFill>
                  <a:schemeClr val="bg1"/>
                </a:solidFill>
              </a:rPr>
              <a:t>price_list</a:t>
            </a:r>
            <a:r>
              <a:rPr lang="en-US" dirty="0">
                <a:solidFill>
                  <a:schemeClr val="bg1"/>
                </a:solidFill>
              </a:rPr>
              <a:t> = [69.0, 71.0, 84.5, 91.0, 67.4, 81.2, 84.6, 58.8, 79.3, 101.2]</a:t>
            </a:r>
          </a:p>
          <a:p>
            <a:pPr marL="0" indent="0">
              <a:buNone/>
            </a:pPr>
            <a:r>
              <a:rPr lang="en-US" dirty="0">
                <a:solidFill>
                  <a:schemeClr val="bg1"/>
                </a:solidFill>
              </a:rPr>
              <a:t>for price in </a:t>
            </a:r>
            <a:r>
              <a:rPr lang="en-US" dirty="0" err="1">
                <a:solidFill>
                  <a:schemeClr val="bg1"/>
                </a:solidFill>
              </a:rPr>
              <a:t>price_list</a:t>
            </a:r>
            <a:endParaRPr lang="en-US" dirty="0">
              <a:solidFill>
                <a:schemeClr val="bg1"/>
              </a:solidFill>
            </a:endParaRPr>
          </a:p>
          <a:p>
            <a:pPr marL="0" indent="0">
              <a:buNone/>
            </a:pPr>
            <a:r>
              <a:rPr lang="en-US" dirty="0">
                <a:solidFill>
                  <a:schemeClr val="bg1"/>
                </a:solidFill>
              </a:rPr>
              <a:t>    add current price to sum</a:t>
            </a:r>
          </a:p>
          <a:p>
            <a:pPr marL="0" indent="0">
              <a:buNone/>
            </a:pPr>
            <a:r>
              <a:rPr lang="en-US" dirty="0">
                <a:solidFill>
                  <a:schemeClr val="bg1"/>
                </a:solidFill>
              </a:rPr>
              <a:t>    if price &gt; </a:t>
            </a:r>
            <a:r>
              <a:rPr lang="en-US" dirty="0" err="1">
                <a:solidFill>
                  <a:schemeClr val="bg1"/>
                </a:solidFill>
              </a:rPr>
              <a:t>min_price</a:t>
            </a:r>
            <a:endParaRPr lang="en-US" dirty="0">
              <a:solidFill>
                <a:schemeClr val="bg1"/>
              </a:solidFill>
            </a:endParaRPr>
          </a:p>
          <a:p>
            <a:pPr marL="0" indent="0">
              <a:buNone/>
            </a:pPr>
            <a:r>
              <a:rPr lang="en-US" dirty="0">
                <a:solidFill>
                  <a:schemeClr val="bg1"/>
                </a:solidFill>
              </a:rPr>
              <a:t>        increment count by 1        </a:t>
            </a:r>
          </a:p>
          <a:p>
            <a:pPr marL="0" indent="0">
              <a:buNone/>
            </a:pPr>
            <a:r>
              <a:rPr lang="en-US" dirty="0">
                <a:solidFill>
                  <a:schemeClr val="bg1"/>
                </a:solidFill>
              </a:rPr>
              <a:t>output "</a:t>
            </a:r>
            <a:r>
              <a:rPr lang="en-US" dirty="0" err="1">
                <a:solidFill>
                  <a:schemeClr val="bg1"/>
                </a:solidFill>
              </a:rPr>
              <a:t>Hello",name,"the</a:t>
            </a:r>
            <a:r>
              <a:rPr lang="en-US" dirty="0">
                <a:solidFill>
                  <a:schemeClr val="bg1"/>
                </a:solidFill>
              </a:rPr>
              <a:t> minimum price is ",</a:t>
            </a:r>
            <a:r>
              <a:rPr lang="en-US" dirty="0" err="1">
                <a:solidFill>
                  <a:schemeClr val="bg1"/>
                </a:solidFill>
              </a:rPr>
              <a:t>min_price</a:t>
            </a:r>
            <a:endParaRPr lang="en-US" dirty="0">
              <a:solidFill>
                <a:schemeClr val="bg1"/>
              </a:solidFill>
            </a:endParaRPr>
          </a:p>
          <a:p>
            <a:pPr marL="0" indent="0">
              <a:buNone/>
            </a:pPr>
            <a:r>
              <a:rPr lang="en-US" dirty="0">
                <a:solidFill>
                  <a:schemeClr val="bg1"/>
                </a:solidFill>
              </a:rPr>
              <a:t>output "There are ",</a:t>
            </a:r>
            <a:r>
              <a:rPr lang="en-US" dirty="0" err="1">
                <a:solidFill>
                  <a:schemeClr val="bg1"/>
                </a:solidFill>
              </a:rPr>
              <a:t>count,"prices</a:t>
            </a:r>
            <a:r>
              <a:rPr lang="en-US" dirty="0">
                <a:solidFill>
                  <a:schemeClr val="bg1"/>
                </a:solidFill>
              </a:rPr>
              <a:t> greater than the minimum price"</a:t>
            </a:r>
          </a:p>
          <a:p>
            <a:pPr marL="0" indent="0">
              <a:buNone/>
            </a:pPr>
            <a:r>
              <a:rPr lang="en-US" dirty="0">
                <a:solidFill>
                  <a:schemeClr val="bg1"/>
                </a:solidFill>
              </a:rPr>
              <a:t>output "The total price is ",sum</a:t>
            </a:r>
          </a:p>
          <a:p>
            <a:pPr marL="0" indent="0">
              <a:buNone/>
            </a:pPr>
            <a:endParaRPr lang="en-US" dirty="0">
              <a:solidFill>
                <a:schemeClr val="bg1"/>
              </a:solidFill>
            </a:endParaRPr>
          </a:p>
        </p:txBody>
      </p:sp>
      <p:sp>
        <p:nvSpPr>
          <p:cNvPr id="21" name="Title 20">
            <a:extLst>
              <a:ext uri="{FF2B5EF4-FFF2-40B4-BE49-F238E27FC236}">
                <a16:creationId xmlns:a16="http://schemas.microsoft.com/office/drawing/2014/main" id="{B3E69B71-5849-7541-ADEA-D19838B3CF0C}"/>
              </a:ext>
            </a:extLst>
          </p:cNvPr>
          <p:cNvSpPr>
            <a:spLocks noGrp="1"/>
          </p:cNvSpPr>
          <p:nvPr>
            <p:ph type="ctrTitle"/>
          </p:nvPr>
        </p:nvSpPr>
        <p:spPr>
          <a:xfrm>
            <a:off x="203200" y="148655"/>
            <a:ext cx="4179376" cy="1353689"/>
          </a:xfrm>
        </p:spPr>
        <p:txBody>
          <a:bodyPr anchor="ctr">
            <a:normAutofit/>
          </a:bodyPr>
          <a:lstStyle/>
          <a:p>
            <a:r>
              <a:rPr lang="en-US" sz="4100" dirty="0">
                <a:solidFill>
                  <a:schemeClr val="bg1"/>
                </a:solidFill>
              </a:rPr>
              <a:t>REVIEWING </a:t>
            </a:r>
            <a:br>
              <a:rPr lang="en-US" sz="4100" dirty="0">
                <a:solidFill>
                  <a:schemeClr val="bg1"/>
                </a:solidFill>
              </a:rPr>
            </a:br>
            <a:r>
              <a:rPr lang="en-US" sz="4100" dirty="0">
                <a:solidFill>
                  <a:schemeClr val="bg1"/>
                </a:solidFill>
              </a:rPr>
              <a:t>PYTHON</a:t>
            </a:r>
          </a:p>
        </p:txBody>
      </p:sp>
      <p:pic>
        <p:nvPicPr>
          <p:cNvPr id="5" name="Picture Placeholder 4">
            <a:extLst>
              <a:ext uri="{FF2B5EF4-FFF2-40B4-BE49-F238E27FC236}">
                <a16:creationId xmlns:a16="http://schemas.microsoft.com/office/drawing/2014/main" id="{48CBFD45-063E-C24D-9A31-F6F686986C4B}"/>
              </a:ext>
            </a:extLst>
          </p:cNvPr>
          <p:cNvPicPr>
            <a:picLocks noGrp="1" noChangeAspect="1"/>
          </p:cNvPicPr>
          <p:nvPr>
            <p:ph type="pic" sz="quarter" idx="10"/>
          </p:nvPr>
        </p:nvPicPr>
        <p:blipFill>
          <a:blip r:embed="rId2"/>
          <a:srcRect t="15280" b="15280"/>
          <a:stretch>
            <a:fillRect/>
          </a:stretch>
        </p:blipFill>
        <p:spPr>
          <a:xfrm>
            <a:off x="0" y="3429000"/>
            <a:ext cx="12192000" cy="3375025"/>
          </a:xfrm>
          <a:prstGeom prst="rect">
            <a:avLst/>
          </a:prstGeom>
        </p:spPr>
      </p:pic>
      <p:sp>
        <p:nvSpPr>
          <p:cNvPr id="6" name="TextBox 5">
            <a:extLst>
              <a:ext uri="{FF2B5EF4-FFF2-40B4-BE49-F238E27FC236}">
                <a16:creationId xmlns:a16="http://schemas.microsoft.com/office/drawing/2014/main" id="{A73FB1D3-E50E-60FE-3885-96AB74FC91C1}"/>
              </a:ext>
            </a:extLst>
          </p:cNvPr>
          <p:cNvSpPr txBox="1"/>
          <p:nvPr/>
        </p:nvSpPr>
        <p:spPr>
          <a:xfrm>
            <a:off x="203200" y="1410406"/>
            <a:ext cx="4605867" cy="1815882"/>
          </a:xfrm>
          <a:prstGeom prst="rect">
            <a:avLst/>
          </a:prstGeom>
          <a:noFill/>
        </p:spPr>
        <p:txBody>
          <a:bodyPr wrap="square" rtlCol="0">
            <a:spAutoFit/>
          </a:bodyPr>
          <a:lstStyle/>
          <a:p>
            <a:r>
              <a:rPr lang="en-US" sz="1400" dirty="0">
                <a:solidFill>
                  <a:schemeClr val="bg1"/>
                </a:solidFill>
              </a:rPr>
              <a:t>FOR THIS PROGRAM, WE’RE USING PYTHON WITH OBJECTS. I WANT TO REVIEW PYTHON PROGRAMMING AND CREATE A PROGRAM THAT SHOWS A LIST OF CURRENT PRICES. USING PSEUDOCODE AS A GUIDE, I WILL CREATE A PROGRAM CALLED PRICES.PY. IN THIS PROGRAM, I WILL DISPLAY A LIST OF PRICES, I WILL ASK THE USER TO INPUT THEIR FULL NAME AND MINIMUM PRICE. THE PROGRAM WILL THEN FIND ALL PRICES GREATER THAN THE GIVEN MINIMUM PRICE.</a:t>
            </a:r>
          </a:p>
        </p:txBody>
      </p:sp>
    </p:spTree>
    <p:extLst>
      <p:ext uri="{BB962C8B-B14F-4D97-AF65-F5344CB8AC3E}">
        <p14:creationId xmlns:p14="http://schemas.microsoft.com/office/powerpoint/2010/main" val="89264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F0D3D1-90F6-8B45-FF12-04BF78B328FD}"/>
              </a:ext>
            </a:extLst>
          </p:cNvPr>
          <p:cNvSpPr>
            <a:spLocks noGrp="1"/>
          </p:cNvSpPr>
          <p:nvPr>
            <p:ph type="ctrTitle"/>
          </p:nvPr>
        </p:nvSpPr>
        <p:spPr>
          <a:xfrm>
            <a:off x="392623" y="339645"/>
            <a:ext cx="10134369" cy="1002552"/>
          </a:xfrm>
        </p:spPr>
        <p:txBody>
          <a:bodyPr anchor="b">
            <a:normAutofit/>
          </a:bodyPr>
          <a:lstStyle/>
          <a:p>
            <a:r>
              <a:rPr lang="en-US" sz="3100"/>
              <a:t>ESTABLISHING </a:t>
            </a:r>
            <a:br>
              <a:rPr lang="en-US" sz="3100"/>
            </a:br>
            <a:r>
              <a:rPr lang="en-US" sz="3100"/>
              <a:t>CLASS</a:t>
            </a:r>
          </a:p>
        </p:txBody>
      </p:sp>
      <p:pic>
        <p:nvPicPr>
          <p:cNvPr id="6" name="Picture Placeholder 5">
            <a:extLst>
              <a:ext uri="{FF2B5EF4-FFF2-40B4-BE49-F238E27FC236}">
                <a16:creationId xmlns:a16="http://schemas.microsoft.com/office/drawing/2014/main" id="{8464FF07-0B41-165F-A284-299EAB03B604}"/>
              </a:ext>
            </a:extLst>
          </p:cNvPr>
          <p:cNvPicPr>
            <a:picLocks noGrp="1" noChangeAspect="1"/>
          </p:cNvPicPr>
          <p:nvPr>
            <p:ph sz="half" idx="1"/>
          </p:nvPr>
        </p:nvPicPr>
        <p:blipFill>
          <a:blip r:embed="rId2"/>
          <a:stretch/>
        </p:blipFill>
        <p:spPr>
          <a:xfrm>
            <a:off x="5833265" y="192233"/>
            <a:ext cx="4693727" cy="2299927"/>
          </a:xfrm>
          <a:prstGeom prst="rect">
            <a:avLst/>
          </a:prstGeom>
          <a:noFill/>
        </p:spPr>
      </p:pic>
      <p:sp>
        <p:nvSpPr>
          <p:cNvPr id="3" name="Content Placeholder 2">
            <a:extLst>
              <a:ext uri="{FF2B5EF4-FFF2-40B4-BE49-F238E27FC236}">
                <a16:creationId xmlns:a16="http://schemas.microsoft.com/office/drawing/2014/main" id="{5A2B2A2F-E52D-5FDA-A87B-B987EF9D3A70}"/>
              </a:ext>
            </a:extLst>
          </p:cNvPr>
          <p:cNvSpPr>
            <a:spLocks noGrp="1"/>
          </p:cNvSpPr>
          <p:nvPr>
            <p:ph sz="half" idx="2"/>
          </p:nvPr>
        </p:nvSpPr>
        <p:spPr>
          <a:xfrm>
            <a:off x="5833265" y="2330824"/>
            <a:ext cx="4693727" cy="3846139"/>
          </a:xfrm>
        </p:spPr>
        <p:txBody>
          <a:bodyPr>
            <a:normAutofit/>
          </a:bodyPr>
          <a:lstStyle/>
          <a:p>
            <a:pPr marL="0" indent="0">
              <a:buNone/>
            </a:pPr>
            <a:r>
              <a:rPr lang="en-US" sz="1500"/>
              <a:t>NOW IS THE FUN PART CREATING OUR STOCK TRACKER. IN THIS SECTION OF THE PROJECT WE WILL FOCUS ONCREATING THE CLASSES NEEDED TO WORK WITH OUR STOCKS AND HISTORICAL DATA. THESE CLASSES WILL BE THE FOUNDATION OF OUR PROGRAM.</a:t>
            </a:r>
          </a:p>
          <a:p>
            <a:pPr marL="0" indent="0">
              <a:buNone/>
            </a:pPr>
            <a:r>
              <a:rPr lang="en-US" sz="1500"/>
              <a:t>TO START THIS PROCESS I WANT TO CREATE A DIAGRAM WE WILL ONLY BE USING TWO RELATED CLASSES TO KEEP TRACK OF OUR STOCK AND PRICE HISTORY DATA.</a:t>
            </a:r>
          </a:p>
          <a:p>
            <a:pPr marL="0" indent="0">
              <a:buNone/>
            </a:pPr>
            <a:r>
              <a:rPr lang="en-US" sz="1500"/>
              <a:t>THE STOCK CLASS WILL HAVE PROPERTIES TO HANDLE THE SYMBOL WE WILL USE TO IDENTIFY THE STOCK, THE NAME OF THE COMPANY AND THE NUMBER OF SHARS WE OWN.</a:t>
            </a:r>
          </a:p>
          <a:p>
            <a:pPr marL="0" indent="0">
              <a:buNone/>
            </a:pPr>
            <a:r>
              <a:rPr lang="en-US" sz="1500"/>
              <a:t>THE DAILYDATA CLASS WILL HAVE PROPERTIES TO HANDLE THE DATE, CLOSING PRICE FOR THE DAY AND VOLUME (NUMBER OF SHARES TRADED THAT DAY).</a:t>
            </a:r>
          </a:p>
        </p:txBody>
      </p:sp>
      <p:pic>
        <p:nvPicPr>
          <p:cNvPr id="7" name="Picture 6">
            <a:extLst>
              <a:ext uri="{FF2B5EF4-FFF2-40B4-BE49-F238E27FC236}">
                <a16:creationId xmlns:a16="http://schemas.microsoft.com/office/drawing/2014/main" id="{A7FC416A-90B4-A180-2C0E-AEDC13368467}"/>
              </a:ext>
            </a:extLst>
          </p:cNvPr>
          <p:cNvPicPr>
            <a:picLocks noChangeAspect="1"/>
          </p:cNvPicPr>
          <p:nvPr/>
        </p:nvPicPr>
        <p:blipFill>
          <a:blip r:embed="rId3"/>
          <a:stretch>
            <a:fillRect/>
          </a:stretch>
        </p:blipFill>
        <p:spPr>
          <a:xfrm>
            <a:off x="373421" y="1533023"/>
            <a:ext cx="5086386" cy="4978819"/>
          </a:xfrm>
          <a:prstGeom prst="rect">
            <a:avLst/>
          </a:prstGeom>
        </p:spPr>
      </p:pic>
    </p:spTree>
    <p:extLst>
      <p:ext uri="{BB962C8B-B14F-4D97-AF65-F5344CB8AC3E}">
        <p14:creationId xmlns:p14="http://schemas.microsoft.com/office/powerpoint/2010/main" val="403700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671A034-1CDF-8B46-90C5-63321B0C91BE}"/>
              </a:ext>
            </a:extLst>
          </p:cNvPr>
          <p:cNvSpPr>
            <a:spLocks noGrp="1"/>
          </p:cNvSpPr>
          <p:nvPr>
            <p:ph idx="1"/>
          </p:nvPr>
        </p:nvSpPr>
        <p:spPr>
          <a:xfrm>
            <a:off x="5351244" y="339644"/>
            <a:ext cx="6002556" cy="2806511"/>
          </a:xfrm>
        </p:spPr>
        <p:txBody>
          <a:bodyPr anchor="ctr">
            <a:normAutofit/>
          </a:bodyPr>
          <a:lstStyle/>
          <a:p>
            <a:pPr marL="0" indent="0">
              <a:buNone/>
            </a:pPr>
            <a:r>
              <a:rPr lang="en-US" dirty="0">
                <a:solidFill>
                  <a:schemeClr val="bg1"/>
                </a:solidFill>
              </a:rPr>
              <a:t>WE WILL CREATE A STOCK MENU FOR THE USER INTERFACE. THE MENU WILL CONSIST OF  8 OPTIONS FOR THE USER TO CHOOSE FROM. 1. ADD STOCK, 2. DELETE STOCK, 3. LIST STOCK, 4. ADD DAILY STOCK DATA, 5. SHOW CHART, 6. INVESTOR TYPE, 7. LOAD DATA, 8. EXIT PROGRAM. </a:t>
            </a:r>
          </a:p>
          <a:p>
            <a:pPr marL="0" indent="0">
              <a:buNone/>
            </a:pPr>
            <a:r>
              <a:rPr lang="en-US" dirty="0">
                <a:solidFill>
                  <a:schemeClr val="bg1"/>
                </a:solidFill>
              </a:rPr>
              <a:t> TO ADD FUNCTIONALITY TO THE MENU, WE START WITH CODE FOR ADD_STOCK. THIS ALLOWS THE USER TO INPUT STOCK’S SYMBOL, COMPANY NAME AND SHARES.</a:t>
            </a:r>
          </a:p>
        </p:txBody>
      </p:sp>
      <p:sp>
        <p:nvSpPr>
          <p:cNvPr id="21" name="Title 20">
            <a:extLst>
              <a:ext uri="{FF2B5EF4-FFF2-40B4-BE49-F238E27FC236}">
                <a16:creationId xmlns:a16="http://schemas.microsoft.com/office/drawing/2014/main" id="{B3E69B71-5849-7541-ADEA-D19838B3CF0C}"/>
              </a:ext>
            </a:extLst>
          </p:cNvPr>
          <p:cNvSpPr>
            <a:spLocks noGrp="1"/>
          </p:cNvSpPr>
          <p:nvPr>
            <p:ph type="ctrTitle"/>
          </p:nvPr>
        </p:nvSpPr>
        <p:spPr>
          <a:xfrm>
            <a:off x="172490" y="152400"/>
            <a:ext cx="4551910" cy="2299489"/>
          </a:xfrm>
        </p:spPr>
        <p:txBody>
          <a:bodyPr anchor="ctr">
            <a:normAutofit/>
          </a:bodyPr>
          <a:lstStyle/>
          <a:p>
            <a:r>
              <a:rPr lang="en-US" sz="4100" dirty="0">
                <a:solidFill>
                  <a:schemeClr val="bg1"/>
                </a:solidFill>
              </a:rPr>
              <a:t>ADDING  STOCK</a:t>
            </a:r>
            <a:br>
              <a:rPr lang="en-US" sz="4100" dirty="0">
                <a:solidFill>
                  <a:schemeClr val="bg1"/>
                </a:solidFill>
              </a:rPr>
            </a:br>
            <a:r>
              <a:rPr lang="en-US" sz="4100" dirty="0">
                <a:solidFill>
                  <a:schemeClr val="bg1"/>
                </a:solidFill>
              </a:rPr>
              <a:t> </a:t>
            </a:r>
          </a:p>
        </p:txBody>
      </p:sp>
      <p:pic>
        <p:nvPicPr>
          <p:cNvPr id="4" name="Picture Placeholder 3">
            <a:extLst>
              <a:ext uri="{FF2B5EF4-FFF2-40B4-BE49-F238E27FC236}">
                <a16:creationId xmlns:a16="http://schemas.microsoft.com/office/drawing/2014/main" id="{EC4E7160-0065-71D2-2489-E47FFBD73866}"/>
              </a:ext>
            </a:extLst>
          </p:cNvPr>
          <p:cNvPicPr>
            <a:picLocks noGrp="1" noChangeAspect="1"/>
          </p:cNvPicPr>
          <p:nvPr>
            <p:ph type="pic" sz="quarter" idx="10"/>
          </p:nvPr>
        </p:nvPicPr>
        <p:blipFill>
          <a:blip r:embed="rId2"/>
          <a:srcRect t="3611" b="3611"/>
          <a:stretch>
            <a:fillRect/>
          </a:stretch>
        </p:blipFill>
        <p:spPr>
          <a:prstGeom prst="rect">
            <a:avLst/>
          </a:prstGeom>
        </p:spPr>
      </p:pic>
    </p:spTree>
    <p:extLst>
      <p:ext uri="{BB962C8B-B14F-4D97-AF65-F5344CB8AC3E}">
        <p14:creationId xmlns:p14="http://schemas.microsoft.com/office/powerpoint/2010/main" val="316377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D20B00C-DC1C-95C0-EDE9-89A2F1828166}"/>
              </a:ext>
            </a:extLst>
          </p:cNvPr>
          <p:cNvPicPr>
            <a:picLocks noGrp="1" noChangeAspect="1"/>
          </p:cNvPicPr>
          <p:nvPr>
            <p:ph type="pic" sz="quarter" idx="13"/>
          </p:nvPr>
        </p:nvPicPr>
        <p:blipFill rotWithShape="1">
          <a:blip r:embed="rId2"/>
          <a:srcRect l="-4" t="1344" r="5" b="9492"/>
          <a:stretch/>
        </p:blipFill>
        <p:spPr>
          <a:xfrm>
            <a:off x="7673313" y="0"/>
            <a:ext cx="4518687" cy="6858000"/>
          </a:xfrm>
          <a:prstGeom prst="rect">
            <a:avLst/>
          </a:prstGeom>
          <a:noFill/>
        </p:spPr>
      </p:pic>
      <p:sp>
        <p:nvSpPr>
          <p:cNvPr id="2" name="Title 1">
            <a:extLst>
              <a:ext uri="{FF2B5EF4-FFF2-40B4-BE49-F238E27FC236}">
                <a16:creationId xmlns:a16="http://schemas.microsoft.com/office/drawing/2014/main" id="{F721D0F4-D2F6-6B05-309B-FFAB8BEED73E}"/>
              </a:ext>
            </a:extLst>
          </p:cNvPr>
          <p:cNvSpPr>
            <a:spLocks noGrp="1"/>
          </p:cNvSpPr>
          <p:nvPr>
            <p:ph type="ctrTitle"/>
          </p:nvPr>
        </p:nvSpPr>
        <p:spPr>
          <a:xfrm>
            <a:off x="1648661" y="339645"/>
            <a:ext cx="4890577" cy="1002552"/>
          </a:xfrm>
        </p:spPr>
        <p:txBody>
          <a:bodyPr anchor="b">
            <a:normAutofit/>
          </a:bodyPr>
          <a:lstStyle/>
          <a:p>
            <a:r>
              <a:rPr lang="en-US" sz="3800" dirty="0">
                <a:solidFill>
                  <a:schemeClr val="bg1"/>
                </a:solidFill>
              </a:rPr>
              <a:t>LISTING ALL STOCK</a:t>
            </a:r>
          </a:p>
        </p:txBody>
      </p:sp>
      <p:sp>
        <p:nvSpPr>
          <p:cNvPr id="18" name="Text Placeholder 3">
            <a:extLst>
              <a:ext uri="{FF2B5EF4-FFF2-40B4-BE49-F238E27FC236}">
                <a16:creationId xmlns:a16="http://schemas.microsoft.com/office/drawing/2014/main" id="{7FF9AD57-D6E7-338B-16DA-C76CD3E3C58B}"/>
              </a:ext>
            </a:extLst>
          </p:cNvPr>
          <p:cNvSpPr>
            <a:spLocks noGrp="1"/>
          </p:cNvSpPr>
          <p:nvPr>
            <p:ph type="body" sz="quarter" idx="14"/>
          </p:nvPr>
        </p:nvSpPr>
        <p:spPr>
          <a:xfrm>
            <a:off x="1645581" y="1507066"/>
            <a:ext cx="4890578" cy="4849283"/>
          </a:xfrm>
        </p:spPr>
        <p:txBody>
          <a:bodyPr>
            <a:normAutofit lnSpcReduction="10000"/>
          </a:bodyPr>
          <a:lstStyle/>
          <a:p>
            <a:pPr algn="ctr"/>
            <a:r>
              <a:rPr lang="en-US" sz="2000" dirty="0">
                <a:solidFill>
                  <a:schemeClr val="bg1"/>
                </a:solidFill>
              </a:rPr>
              <a:t>BY CREATING THE ADD STOCK OPTION THE USER WILL INPUT STOCK INFORMATION AND IT WILL BE PUT INTO OUR STOCK LIST. </a:t>
            </a:r>
          </a:p>
          <a:p>
            <a:pPr algn="ctr"/>
            <a:r>
              <a:rPr lang="en-US" sz="2000" dirty="0">
                <a:solidFill>
                  <a:schemeClr val="bg1"/>
                </a:solidFill>
              </a:rPr>
              <a:t>NEXT, WE CREATE THE FUNCTIONALITY OF OUR LIST STOCKS SO THAT WE CAN DISPLAY THE STOCKS THAT WERE ENTERED. NOW WE ARE ABLE TO VIEW OUR LISTED STOCK UNDER OPTION 3 ON OUR STOCK MENU. </a:t>
            </a:r>
          </a:p>
          <a:p>
            <a:pPr algn="ctr"/>
            <a:r>
              <a:rPr lang="en-US" sz="2000" dirty="0">
                <a:solidFill>
                  <a:schemeClr val="bg1"/>
                </a:solidFill>
              </a:rPr>
              <a:t>WE ALSO CREATED TH DELETE STOCK FROM OUR LIST USING THE POP() FUNCTION. WE WILL FIRST DISPLAY THE LIST OF STOCK. ONCE WE KNOW WHICH STOCK THEY WANT TO DELETE WE LOOP THROUGH THE STOCK_LIST TO FIND THE MATCHING STOCK AND USE THE POP() FUNCTION WITH THE INDEX OF THE ITEM TO REMOVE IT FROM THE LIST.</a:t>
            </a:r>
          </a:p>
          <a:p>
            <a:pPr algn="ctr"/>
            <a:endParaRPr lang="en-US" sz="2000" dirty="0">
              <a:solidFill>
                <a:schemeClr val="bg1"/>
              </a:solidFill>
            </a:endParaRPr>
          </a:p>
        </p:txBody>
      </p:sp>
    </p:spTree>
    <p:extLst>
      <p:ext uri="{BB962C8B-B14F-4D97-AF65-F5344CB8AC3E}">
        <p14:creationId xmlns:p14="http://schemas.microsoft.com/office/powerpoint/2010/main" val="235455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D08A44-B542-9749-4A47-8D8E6BD2FFD9}"/>
              </a:ext>
            </a:extLst>
          </p:cNvPr>
          <p:cNvPicPr>
            <a:picLocks noGrp="1" noChangeAspect="1"/>
          </p:cNvPicPr>
          <p:nvPr>
            <p:ph type="pic" sz="quarter" idx="13"/>
          </p:nvPr>
        </p:nvPicPr>
        <p:blipFill>
          <a:blip r:embed="rId2"/>
          <a:srcRect t="5866" b="5866"/>
          <a:stretch>
            <a:fillRect/>
          </a:stretch>
        </p:blipFill>
        <p:spPr>
          <a:prstGeom prst="rect">
            <a:avLst/>
          </a:prstGeom>
        </p:spPr>
      </p:pic>
      <p:sp>
        <p:nvSpPr>
          <p:cNvPr id="3" name="Title 2">
            <a:extLst>
              <a:ext uri="{FF2B5EF4-FFF2-40B4-BE49-F238E27FC236}">
                <a16:creationId xmlns:a16="http://schemas.microsoft.com/office/drawing/2014/main" id="{16785170-02EE-B6E0-AC7A-11A6B6F53768}"/>
              </a:ext>
            </a:extLst>
          </p:cNvPr>
          <p:cNvSpPr>
            <a:spLocks noGrp="1"/>
          </p:cNvSpPr>
          <p:nvPr>
            <p:ph type="ctrTitle"/>
          </p:nvPr>
        </p:nvSpPr>
        <p:spPr/>
        <p:txBody>
          <a:bodyPr/>
          <a:lstStyle/>
          <a:p>
            <a:pPr algn="ctr"/>
            <a:r>
              <a:rPr lang="en-US" dirty="0">
                <a:solidFill>
                  <a:schemeClr val="bg1"/>
                </a:solidFill>
              </a:rPr>
              <a:t>DAILY DATA </a:t>
            </a:r>
          </a:p>
        </p:txBody>
      </p:sp>
      <p:sp>
        <p:nvSpPr>
          <p:cNvPr id="4" name="Text Placeholder 3">
            <a:extLst>
              <a:ext uri="{FF2B5EF4-FFF2-40B4-BE49-F238E27FC236}">
                <a16:creationId xmlns:a16="http://schemas.microsoft.com/office/drawing/2014/main" id="{A767368E-39BB-12BC-B7C0-7154F1C511ED}"/>
              </a:ext>
            </a:extLst>
          </p:cNvPr>
          <p:cNvSpPr>
            <a:spLocks noGrp="1"/>
          </p:cNvSpPr>
          <p:nvPr>
            <p:ph type="body" sz="quarter" idx="14"/>
          </p:nvPr>
        </p:nvSpPr>
        <p:spPr/>
        <p:txBody>
          <a:bodyPr/>
          <a:lstStyle/>
          <a:p>
            <a:pPr algn="ctr"/>
            <a:r>
              <a:rPr lang="en-US" dirty="0">
                <a:solidFill>
                  <a:schemeClr val="bg1"/>
                </a:solidFill>
              </a:rPr>
              <a:t>AT THIS POINT OF THE PROJECT, WE ARE NOW ABLE TO ADD, UPDATE AND DELETE STOCKS. NOW WE WANT OUR USER TO BE ABLE TO ADD HISTORICAL DATA FOR A STOCK.</a:t>
            </a:r>
          </a:p>
          <a:p>
            <a:pPr algn="ctr"/>
            <a:r>
              <a:rPr lang="en-US" dirty="0">
                <a:solidFill>
                  <a:schemeClr val="bg1"/>
                </a:solidFill>
              </a:rPr>
              <a:t>WITH THE SAME CONCEPT AS THE DELETE STOCK FUNCTION. WE WANT TO DISPLAY THE LIST OF STOCKS THAT THE USER CAN SELECT FROM. </a:t>
            </a:r>
          </a:p>
          <a:p>
            <a:pPr algn="ctr"/>
            <a:r>
              <a:rPr lang="en-US" dirty="0">
                <a:solidFill>
                  <a:schemeClr val="bg1"/>
                </a:solidFill>
              </a:rPr>
              <a:t>ONCE THE USER ENTERS THE STOCK, THEY WOULD LIKE TO ADD DATA TO. THE PROGRAM WILL LOOP THOUGH THE STOCK LIST TO FIND THE STOCK AND PROMPT THE USER TO ENTER STOCK’S DATE, CLOSING PRICE AND VOLUME. </a:t>
            </a:r>
          </a:p>
        </p:txBody>
      </p:sp>
    </p:spTree>
    <p:extLst>
      <p:ext uri="{BB962C8B-B14F-4D97-AF65-F5344CB8AC3E}">
        <p14:creationId xmlns:p14="http://schemas.microsoft.com/office/powerpoint/2010/main" val="726173996"/>
      </p:ext>
    </p:extLst>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731</TotalTime>
  <Words>1389</Words>
  <Application>Microsoft Office PowerPoint</Application>
  <PresentationFormat>Widescreen</PresentationFormat>
  <Paragraphs>91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Sagona ExtraLight</vt:lpstr>
      <vt:lpstr>Speak Pro</vt:lpstr>
      <vt:lpstr>Office Theme</vt:lpstr>
      <vt:lpstr>Stock tracking </vt:lpstr>
      <vt:lpstr>Table of contents</vt:lpstr>
      <vt:lpstr>INTRODUCTION</vt:lpstr>
      <vt:lpstr>SETTING THE ENVIRONMENT </vt:lpstr>
      <vt:lpstr>REVIEWING  PYTHON</vt:lpstr>
      <vt:lpstr>ESTABLISHING  CLASS</vt:lpstr>
      <vt:lpstr>ADDING  STOCK  </vt:lpstr>
      <vt:lpstr>LISTING ALL STOCK</vt:lpstr>
      <vt:lpstr>DAILY DATA </vt:lpstr>
      <vt:lpstr>INHERITED CLASSES</vt:lpstr>
      <vt:lpstr>UNIT TESTS</vt:lpstr>
      <vt:lpstr>STOCK MENU PROGRAM</vt:lpstr>
      <vt:lpstr>TEST CHART</vt:lpstr>
      <vt:lpstr>IMPORTING DATA</vt:lpstr>
      <vt:lpstr>DATA CHART</vt:lpstr>
      <vt:lpstr>STOCKS IN GUI</vt:lpstr>
      <vt:lpstr>IMPORTING STOCK HISTORY</vt:lpstr>
      <vt:lpstr>STOCK                     REPORT</vt:lpstr>
      <vt:lpstr>CAREER SKILLS DEVELOPED</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Johnson</dc:creator>
  <cp:lastModifiedBy>Julia Johnson</cp:lastModifiedBy>
  <cp:revision>1</cp:revision>
  <dcterms:created xsi:type="dcterms:W3CDTF">2024-06-22T08:56:21Z</dcterms:created>
  <dcterms:modified xsi:type="dcterms:W3CDTF">2024-06-22T21:08:00Z</dcterms:modified>
</cp:coreProperties>
</file>